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04" r:id="rId3"/>
    <p:sldId id="271" r:id="rId4"/>
    <p:sldId id="287" r:id="rId5"/>
    <p:sldId id="263" r:id="rId6"/>
    <p:sldId id="266" r:id="rId7"/>
    <p:sldId id="270" r:id="rId8"/>
    <p:sldId id="279" r:id="rId9"/>
    <p:sldId id="269" r:id="rId10"/>
    <p:sldId id="268" r:id="rId11"/>
    <p:sldId id="262" r:id="rId12"/>
    <p:sldId id="280" r:id="rId13"/>
    <p:sldId id="281" r:id="rId14"/>
    <p:sldId id="303" r:id="rId15"/>
    <p:sldId id="283" r:id="rId16"/>
    <p:sldId id="274" r:id="rId17"/>
    <p:sldId id="286" r:id="rId18"/>
    <p:sldId id="284" r:id="rId19"/>
    <p:sldId id="289" r:id="rId20"/>
    <p:sldId id="288" r:id="rId21"/>
    <p:sldId id="308" r:id="rId22"/>
    <p:sldId id="275" r:id="rId23"/>
    <p:sldId id="259" r:id="rId24"/>
    <p:sldId id="299" r:id="rId25"/>
    <p:sldId id="298" r:id="rId26"/>
    <p:sldId id="300" r:id="rId27"/>
    <p:sldId id="293" r:id="rId28"/>
    <p:sldId id="301" r:id="rId29"/>
    <p:sldId id="296" r:id="rId30"/>
    <p:sldId id="305" r:id="rId31"/>
    <p:sldId id="276" r:id="rId32"/>
    <p:sldId id="309" r:id="rId33"/>
    <p:sldId id="310" r:id="rId34"/>
    <p:sldId id="260" r:id="rId35"/>
    <p:sldId id="313" r:id="rId3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595" autoAdjust="0"/>
    <p:restoredTop sz="94678" autoAdjust="0"/>
  </p:normalViewPr>
  <p:slideViewPr>
    <p:cSldViewPr>
      <p:cViewPr varScale="1">
        <p:scale>
          <a:sx n="59" d="100"/>
          <a:sy n="59" d="100"/>
        </p:scale>
        <p:origin x="-342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en-AU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en-AU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972C6-3922-48D3-ACE8-DB8F8F043D32}" type="datetimeFigureOut">
              <a:rPr lang="en-US" smtClean="0"/>
              <a:pPr/>
              <a:t>9/10/2015</a:t>
            </a:fld>
            <a:endParaRPr lang="en-AU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DC021-F4CE-4EA5-B36D-BC4D7D0D76EA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AU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AU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972C6-3922-48D3-ACE8-DB8F8F043D32}" type="datetimeFigureOut">
              <a:rPr lang="en-US" smtClean="0"/>
              <a:pPr/>
              <a:t>9/10/2015</a:t>
            </a:fld>
            <a:endParaRPr lang="en-AU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DC021-F4CE-4EA5-B36D-BC4D7D0D76EA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en-AU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AU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972C6-3922-48D3-ACE8-DB8F8F043D32}" type="datetimeFigureOut">
              <a:rPr lang="en-US" smtClean="0"/>
              <a:pPr/>
              <a:t>9/10/2015</a:t>
            </a:fld>
            <a:endParaRPr lang="en-AU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DC021-F4CE-4EA5-B36D-BC4D7D0D76EA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AU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AU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972C6-3922-48D3-ACE8-DB8F8F043D32}" type="datetimeFigureOut">
              <a:rPr lang="en-US" smtClean="0"/>
              <a:pPr/>
              <a:t>9/10/2015</a:t>
            </a:fld>
            <a:endParaRPr lang="en-AU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DC021-F4CE-4EA5-B36D-BC4D7D0D76EA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en-AU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972C6-3922-48D3-ACE8-DB8F8F043D32}" type="datetimeFigureOut">
              <a:rPr lang="en-US" smtClean="0"/>
              <a:pPr/>
              <a:t>9/10/2015</a:t>
            </a:fld>
            <a:endParaRPr lang="en-AU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DC021-F4CE-4EA5-B36D-BC4D7D0D76EA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AU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AU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AU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972C6-3922-48D3-ACE8-DB8F8F043D32}" type="datetimeFigureOut">
              <a:rPr lang="en-US" smtClean="0"/>
              <a:pPr/>
              <a:t>9/10/2015</a:t>
            </a:fld>
            <a:endParaRPr lang="en-AU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DC021-F4CE-4EA5-B36D-BC4D7D0D76EA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en-AU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AU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AU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972C6-3922-48D3-ACE8-DB8F8F043D32}" type="datetimeFigureOut">
              <a:rPr lang="en-US" smtClean="0"/>
              <a:pPr/>
              <a:t>9/10/2015</a:t>
            </a:fld>
            <a:endParaRPr lang="en-AU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DC021-F4CE-4EA5-B36D-BC4D7D0D76EA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AU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972C6-3922-48D3-ACE8-DB8F8F043D32}" type="datetimeFigureOut">
              <a:rPr lang="en-US" smtClean="0"/>
              <a:pPr/>
              <a:t>9/10/2015</a:t>
            </a:fld>
            <a:endParaRPr lang="en-AU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DC021-F4CE-4EA5-B36D-BC4D7D0D76EA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972C6-3922-48D3-ACE8-DB8F8F043D32}" type="datetimeFigureOut">
              <a:rPr lang="en-US" smtClean="0"/>
              <a:pPr/>
              <a:t>9/10/2015</a:t>
            </a:fld>
            <a:endParaRPr lang="en-AU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DC021-F4CE-4EA5-B36D-BC4D7D0D76EA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en-AU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AU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972C6-3922-48D3-ACE8-DB8F8F043D32}" type="datetimeFigureOut">
              <a:rPr lang="en-US" smtClean="0"/>
              <a:pPr/>
              <a:t>9/10/2015</a:t>
            </a:fld>
            <a:endParaRPr lang="en-AU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DC021-F4CE-4EA5-B36D-BC4D7D0D76EA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en-AU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972C6-3922-48D3-ACE8-DB8F8F043D32}" type="datetimeFigureOut">
              <a:rPr lang="en-US" smtClean="0"/>
              <a:pPr/>
              <a:t>9/10/2015</a:t>
            </a:fld>
            <a:endParaRPr lang="en-AU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DC021-F4CE-4EA5-B36D-BC4D7D0D76EA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16000"/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en-AU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AU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7972C6-3922-48D3-ACE8-DB8F8F043D32}" type="datetimeFigureOut">
              <a:rPr lang="en-US" smtClean="0"/>
              <a:pPr/>
              <a:t>9/10/2015</a:t>
            </a:fld>
            <a:endParaRPr lang="en-AU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2DC021-F4CE-4EA5-B36D-BC4D7D0D76EA}" type="slidenum">
              <a:rPr lang="en-AU" smtClean="0"/>
              <a:pPr/>
              <a:t>‹#›</a:t>
            </a:fld>
            <a:endParaRPr lang="en-A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1285860"/>
            <a:ext cx="7772400" cy="3286148"/>
          </a:xfrm>
        </p:spPr>
        <p:txBody>
          <a:bodyPr>
            <a:normAutofit fontScale="90000"/>
          </a:bodyPr>
          <a:lstStyle/>
          <a:p>
            <a:r>
              <a:rPr lang="en-AU" sz="3600" b="1" dirty="0" smtClean="0"/>
              <a:t>Co </a:t>
            </a:r>
            <a:r>
              <a:rPr lang="en-AU" sz="3600" b="1" dirty="0" err="1" smtClean="0"/>
              <a:t>opiekunowie</a:t>
            </a:r>
            <a:r>
              <a:rPr lang="en-AU" sz="3600" b="1" dirty="0" smtClean="0"/>
              <a:t> </a:t>
            </a:r>
            <a:r>
              <a:rPr lang="en-AU" sz="3600" b="1" dirty="0" err="1" smtClean="0"/>
              <a:t>powinni</a:t>
            </a:r>
            <a:r>
              <a:rPr lang="en-AU" sz="3600" b="1" dirty="0" smtClean="0"/>
              <a:t> </a:t>
            </a:r>
            <a:r>
              <a:rPr lang="en-AU" sz="3600" b="1" dirty="0" err="1" smtClean="0"/>
              <a:t>wiedzieć</a:t>
            </a:r>
            <a:r>
              <a:rPr lang="en-AU" sz="3600" b="1" dirty="0" smtClean="0"/>
              <a:t> </a:t>
            </a:r>
            <a:r>
              <a:rPr lang="en-AU" sz="3600" b="1" dirty="0" err="1" smtClean="0"/>
              <a:t>na</a:t>
            </a:r>
            <a:r>
              <a:rPr lang="en-AU" sz="3600" b="1" dirty="0" smtClean="0"/>
              <a:t> </a:t>
            </a:r>
            <a:r>
              <a:rPr lang="en-AU" sz="3600" b="1" dirty="0" err="1" smtClean="0"/>
              <a:t>temat</a:t>
            </a:r>
            <a:r>
              <a:rPr lang="en-AU" sz="3600" b="1" dirty="0" smtClean="0"/>
              <a:t> </a:t>
            </a:r>
            <a:r>
              <a:rPr lang="en-AU" sz="3600" b="1" dirty="0" err="1" smtClean="0"/>
              <a:t>dwujęzyczności</a:t>
            </a:r>
            <a:r>
              <a:rPr lang="en-AU" sz="3600" b="1" dirty="0" smtClean="0"/>
              <a:t> </a:t>
            </a:r>
            <a:r>
              <a:rPr lang="en-AU" sz="3600" b="1" dirty="0" err="1" smtClean="0"/>
              <a:t>i</a:t>
            </a:r>
            <a:r>
              <a:rPr lang="en-AU" sz="3600" b="1" dirty="0" smtClean="0"/>
              <a:t> </a:t>
            </a:r>
            <a:r>
              <a:rPr lang="en-AU" sz="3600" b="1" dirty="0" err="1" smtClean="0"/>
              <a:t>dwujęzycznego</a:t>
            </a:r>
            <a:r>
              <a:rPr lang="en-AU" sz="3600" b="1" dirty="0" smtClean="0"/>
              <a:t> </a:t>
            </a:r>
            <a:r>
              <a:rPr lang="en-AU" sz="3600" b="1" dirty="0" err="1" smtClean="0"/>
              <a:t>wychowania</a:t>
            </a:r>
            <a:r>
              <a:rPr lang="en-AU" sz="3600" b="1" dirty="0" smtClean="0"/>
              <a:t> </a:t>
            </a:r>
            <a:r>
              <a:rPr lang="en-AU" sz="3600" b="1" dirty="0" err="1" smtClean="0"/>
              <a:t>dzieci</a:t>
            </a:r>
            <a:r>
              <a:rPr lang="en-AU" sz="3600" b="1" dirty="0" smtClean="0"/>
              <a:t>?</a:t>
            </a:r>
            <a:br>
              <a:rPr lang="en-AU" sz="3600" b="1" dirty="0" smtClean="0"/>
            </a:br>
            <a:r>
              <a:rPr lang="en-AU" sz="3600" b="1" dirty="0" smtClean="0"/>
              <a:t/>
            </a:r>
            <a:br>
              <a:rPr lang="en-AU" sz="3600" b="1" dirty="0" smtClean="0"/>
            </a:br>
            <a:r>
              <a:rPr lang="en-AU" sz="3600" b="1" dirty="0" smtClean="0"/>
              <a:t>What caretakers should know about bilingualism and raising children bilingually? </a:t>
            </a:r>
            <a:r>
              <a:rPr lang="en-AU" dirty="0" smtClean="0"/>
              <a:t/>
            </a:r>
            <a:br>
              <a:rPr lang="en-AU" dirty="0" smtClean="0"/>
            </a:br>
            <a:endParaRPr lang="en-AU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57290" y="4929198"/>
            <a:ext cx="6400800" cy="1071570"/>
          </a:xfrm>
        </p:spPr>
        <p:txBody>
          <a:bodyPr>
            <a:normAutofit fontScale="85000" lnSpcReduction="20000"/>
          </a:bodyPr>
          <a:lstStyle/>
          <a:p>
            <a:r>
              <a:rPr lang="en-AU" dirty="0" smtClean="0">
                <a:solidFill>
                  <a:schemeClr val="tx1"/>
                </a:solidFill>
              </a:rPr>
              <a:t>Dr hab. Robert </a:t>
            </a:r>
            <a:r>
              <a:rPr lang="en-AU" dirty="0" err="1" smtClean="0">
                <a:solidFill>
                  <a:schemeClr val="tx1"/>
                </a:solidFill>
              </a:rPr>
              <a:t>Dębski</a:t>
            </a:r>
            <a:endParaRPr lang="en-AU" dirty="0" smtClean="0">
              <a:solidFill>
                <a:schemeClr val="tx1"/>
              </a:solidFill>
            </a:endParaRPr>
          </a:p>
          <a:p>
            <a:r>
              <a:rPr lang="en-AU" sz="2400" dirty="0" err="1" smtClean="0">
                <a:solidFill>
                  <a:schemeClr val="tx1"/>
                </a:solidFill>
              </a:rPr>
              <a:t>Katedra</a:t>
            </a:r>
            <a:r>
              <a:rPr lang="en-AU" sz="2400" dirty="0" smtClean="0">
                <a:solidFill>
                  <a:schemeClr val="tx1"/>
                </a:solidFill>
              </a:rPr>
              <a:t> </a:t>
            </a:r>
            <a:r>
              <a:rPr lang="en-AU" sz="2400" dirty="0" err="1" smtClean="0">
                <a:solidFill>
                  <a:schemeClr val="tx1"/>
                </a:solidFill>
              </a:rPr>
              <a:t>Języka</a:t>
            </a:r>
            <a:r>
              <a:rPr lang="en-AU" sz="2400" dirty="0" smtClean="0">
                <a:solidFill>
                  <a:schemeClr val="tx1"/>
                </a:solidFill>
              </a:rPr>
              <a:t> </a:t>
            </a:r>
            <a:r>
              <a:rPr lang="en-AU" sz="2400" dirty="0" err="1" smtClean="0">
                <a:solidFill>
                  <a:schemeClr val="tx1"/>
                </a:solidFill>
              </a:rPr>
              <a:t>Polskiego</a:t>
            </a:r>
            <a:r>
              <a:rPr lang="en-AU" sz="2400" dirty="0" smtClean="0">
                <a:solidFill>
                  <a:schemeClr val="tx1"/>
                </a:solidFill>
              </a:rPr>
              <a:t> </a:t>
            </a:r>
            <a:r>
              <a:rPr lang="en-AU" sz="2400" dirty="0" err="1" smtClean="0">
                <a:solidFill>
                  <a:schemeClr val="tx1"/>
                </a:solidFill>
              </a:rPr>
              <a:t>jako</a:t>
            </a:r>
            <a:r>
              <a:rPr lang="en-AU" sz="2400" dirty="0" smtClean="0">
                <a:solidFill>
                  <a:schemeClr val="tx1"/>
                </a:solidFill>
              </a:rPr>
              <a:t> </a:t>
            </a:r>
            <a:r>
              <a:rPr lang="en-AU" sz="2400" dirty="0" err="1" smtClean="0">
                <a:solidFill>
                  <a:schemeClr val="tx1"/>
                </a:solidFill>
              </a:rPr>
              <a:t>Obcego</a:t>
            </a:r>
            <a:r>
              <a:rPr lang="en-AU" sz="2400" dirty="0" smtClean="0">
                <a:solidFill>
                  <a:schemeClr val="tx1"/>
                </a:solidFill>
              </a:rPr>
              <a:t> </a:t>
            </a:r>
          </a:p>
          <a:p>
            <a:r>
              <a:rPr lang="en-AU" sz="2400" dirty="0" err="1" smtClean="0">
                <a:solidFill>
                  <a:schemeClr val="tx1"/>
                </a:solidFill>
              </a:rPr>
              <a:t>Uniwersytet</a:t>
            </a:r>
            <a:r>
              <a:rPr lang="en-AU" sz="2400" dirty="0" smtClean="0">
                <a:solidFill>
                  <a:schemeClr val="tx1"/>
                </a:solidFill>
              </a:rPr>
              <a:t> </a:t>
            </a:r>
            <a:r>
              <a:rPr lang="en-AU" sz="2400" dirty="0" err="1" smtClean="0">
                <a:solidFill>
                  <a:schemeClr val="tx1"/>
                </a:solidFill>
              </a:rPr>
              <a:t>Jagielloński</a:t>
            </a:r>
            <a:r>
              <a:rPr lang="en-AU" sz="2400" dirty="0" smtClean="0">
                <a:solidFill>
                  <a:schemeClr val="tx1"/>
                </a:solidFill>
              </a:rPr>
              <a:t> w </a:t>
            </a:r>
            <a:r>
              <a:rPr lang="en-AU" sz="2400" dirty="0" err="1" smtClean="0">
                <a:solidFill>
                  <a:schemeClr val="tx1"/>
                </a:solidFill>
              </a:rPr>
              <a:t>Krakowie</a:t>
            </a:r>
            <a:endParaRPr lang="en-AU" sz="2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AU" sz="3600" b="1" dirty="0" smtClean="0"/>
              <a:t>Becoming a bilingual person</a:t>
            </a:r>
            <a:endParaRPr lang="en-AU" sz="3600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00034" y="1928802"/>
            <a:ext cx="8229600" cy="3857652"/>
          </a:xfrm>
        </p:spPr>
        <p:txBody>
          <a:bodyPr>
            <a:normAutofit/>
          </a:bodyPr>
          <a:lstStyle/>
          <a:p>
            <a:endParaRPr lang="en-AU" sz="2400" dirty="0" smtClean="0"/>
          </a:p>
          <a:p>
            <a:r>
              <a:rPr lang="en-AU" sz="2200" b="1" dirty="0" err="1" smtClean="0"/>
              <a:t>Dwujęzyczne</a:t>
            </a:r>
            <a:r>
              <a:rPr lang="en-AU" sz="2200" b="1" dirty="0" smtClean="0"/>
              <a:t> </a:t>
            </a:r>
            <a:r>
              <a:rPr lang="en-AU" sz="2200" b="1" dirty="0" err="1" smtClean="0"/>
              <a:t>wychowanie</a:t>
            </a:r>
            <a:r>
              <a:rPr lang="en-AU" sz="2200" b="1" dirty="0" smtClean="0"/>
              <a:t> (</a:t>
            </a:r>
            <a:r>
              <a:rPr lang="en-AU" sz="2200" b="1" i="1" dirty="0" smtClean="0"/>
              <a:t>Bilingual socialisation</a:t>
            </a:r>
            <a:r>
              <a:rPr lang="en-AU" sz="2200" b="1" dirty="0" smtClean="0"/>
              <a:t>) </a:t>
            </a:r>
            <a:r>
              <a:rPr lang="en-AU" sz="2200" dirty="0" smtClean="0"/>
              <a:t>(</a:t>
            </a:r>
            <a:r>
              <a:rPr lang="en-AU" sz="2200" dirty="0" err="1" smtClean="0"/>
              <a:t>socjalizacja</a:t>
            </a:r>
            <a:r>
              <a:rPr lang="en-AU" sz="2200" dirty="0" smtClean="0"/>
              <a:t> </a:t>
            </a:r>
            <a:r>
              <a:rPr lang="en-AU" sz="2200" dirty="0" err="1" smtClean="0"/>
              <a:t>językowa</a:t>
            </a:r>
            <a:r>
              <a:rPr lang="en-AU" sz="2200" dirty="0" smtClean="0"/>
              <a:t>, </a:t>
            </a:r>
            <a:r>
              <a:rPr lang="en-AU" sz="2200" dirty="0" err="1" smtClean="0"/>
              <a:t>kotwiczenie</a:t>
            </a:r>
            <a:r>
              <a:rPr lang="en-AU" sz="2200" dirty="0" smtClean="0"/>
              <a:t> </a:t>
            </a:r>
            <a:r>
              <a:rPr lang="en-AU" sz="2200" dirty="0" err="1" smtClean="0"/>
              <a:t>znaczenia</a:t>
            </a:r>
            <a:r>
              <a:rPr lang="en-AU" sz="2200" dirty="0" smtClean="0"/>
              <a:t> w </a:t>
            </a:r>
            <a:r>
              <a:rPr lang="en-AU" sz="2200" dirty="0" err="1" smtClean="0"/>
              <a:t>kontekście</a:t>
            </a:r>
            <a:r>
              <a:rPr lang="en-AU" sz="2200" dirty="0" smtClean="0"/>
              <a:t>, ale </a:t>
            </a:r>
            <a:r>
              <a:rPr lang="en-AU" sz="2200" dirty="0" err="1" smtClean="0"/>
              <a:t>ograniczony</a:t>
            </a:r>
            <a:r>
              <a:rPr lang="en-AU" sz="2200" dirty="0" smtClean="0"/>
              <a:t> </a:t>
            </a:r>
            <a:r>
              <a:rPr lang="en-AU" sz="2200" dirty="0" err="1" smtClean="0"/>
              <a:t>rozwój</a:t>
            </a:r>
            <a:r>
              <a:rPr lang="en-AU" sz="2200" dirty="0" smtClean="0"/>
              <a:t> </a:t>
            </a:r>
            <a:r>
              <a:rPr lang="en-AU" sz="2200" dirty="0" err="1" smtClean="0"/>
              <a:t>ról</a:t>
            </a:r>
            <a:r>
              <a:rPr lang="en-AU" sz="2200" dirty="0" smtClean="0"/>
              <a:t>, </a:t>
            </a:r>
            <a:r>
              <a:rPr lang="en-AU" sz="2200" dirty="0" err="1" smtClean="0"/>
              <a:t>funkcji</a:t>
            </a:r>
            <a:r>
              <a:rPr lang="en-AU" sz="2200" dirty="0" smtClean="0"/>
              <a:t> </a:t>
            </a:r>
            <a:r>
              <a:rPr lang="en-AU" sz="2200" dirty="0" err="1" smtClean="0"/>
              <a:t>społecznych</a:t>
            </a:r>
            <a:r>
              <a:rPr lang="en-AU" sz="2200" dirty="0" smtClean="0"/>
              <a:t> </a:t>
            </a:r>
            <a:r>
              <a:rPr lang="en-AU" sz="2200" dirty="0" err="1" smtClean="0"/>
              <a:t>i</a:t>
            </a:r>
            <a:r>
              <a:rPr lang="en-AU" sz="2200" dirty="0" smtClean="0"/>
              <a:t> </a:t>
            </a:r>
            <a:r>
              <a:rPr lang="en-AU" sz="2200" dirty="0" err="1" smtClean="0"/>
              <a:t>sprawności</a:t>
            </a:r>
            <a:r>
              <a:rPr lang="en-AU" sz="2200" dirty="0" smtClean="0"/>
              <a:t> </a:t>
            </a:r>
            <a:r>
              <a:rPr lang="en-AU" sz="2200" dirty="0" err="1" smtClean="0"/>
              <a:t>językowych</a:t>
            </a:r>
            <a:r>
              <a:rPr lang="en-AU" sz="2200" dirty="0" smtClean="0"/>
              <a:t>) (</a:t>
            </a:r>
            <a:r>
              <a:rPr lang="en-AU" sz="2200" i="1" dirty="0" smtClean="0"/>
              <a:t>anchoring </a:t>
            </a:r>
            <a:r>
              <a:rPr lang="en-AU" sz="2200" i="1" dirty="0" smtClean="0"/>
              <a:t>meaning in context, </a:t>
            </a:r>
            <a:r>
              <a:rPr lang="en-AU" sz="2200" i="1" dirty="0" smtClean="0"/>
              <a:t>but limited </a:t>
            </a:r>
            <a:r>
              <a:rPr lang="en-AU" sz="2200" i="1" dirty="0" smtClean="0"/>
              <a:t>development of language roles and functions</a:t>
            </a:r>
            <a:r>
              <a:rPr lang="en-AU" sz="2200" dirty="0" smtClean="0"/>
              <a:t>)</a:t>
            </a:r>
          </a:p>
          <a:p>
            <a:r>
              <a:rPr lang="en-AU" sz="2200" b="1" dirty="0" err="1" smtClean="0"/>
              <a:t>Nauka</a:t>
            </a:r>
            <a:r>
              <a:rPr lang="en-AU" sz="2200" b="1" dirty="0" smtClean="0"/>
              <a:t> w </a:t>
            </a:r>
            <a:r>
              <a:rPr lang="en-AU" sz="2200" b="1" dirty="0" err="1" smtClean="0"/>
              <a:t>szkole</a:t>
            </a:r>
            <a:r>
              <a:rPr lang="en-AU" sz="2200" b="1" dirty="0" smtClean="0"/>
              <a:t> (</a:t>
            </a:r>
            <a:r>
              <a:rPr lang="en-AU" sz="2200" b="1" i="1" dirty="0" smtClean="0"/>
              <a:t>Language learning</a:t>
            </a:r>
            <a:r>
              <a:rPr lang="en-AU" sz="2200" b="1" dirty="0" smtClean="0"/>
              <a:t>) </a:t>
            </a:r>
            <a:r>
              <a:rPr lang="en-AU" sz="2200" dirty="0" smtClean="0"/>
              <a:t>(</a:t>
            </a:r>
            <a:r>
              <a:rPr lang="en-AU" sz="2200" dirty="0" err="1" smtClean="0"/>
              <a:t>wiedza</a:t>
            </a:r>
            <a:r>
              <a:rPr lang="en-AU" sz="2200" dirty="0" smtClean="0"/>
              <a:t> o </a:t>
            </a:r>
            <a:r>
              <a:rPr lang="en-AU" sz="2200" dirty="0" err="1" smtClean="0"/>
              <a:t>języku</a:t>
            </a:r>
            <a:r>
              <a:rPr lang="en-AU" sz="2200" dirty="0" smtClean="0"/>
              <a:t>, </a:t>
            </a:r>
            <a:r>
              <a:rPr lang="en-AU" sz="2200" dirty="0" err="1" smtClean="0"/>
              <a:t>świadomość</a:t>
            </a:r>
            <a:r>
              <a:rPr lang="en-AU" sz="2200" dirty="0" smtClean="0"/>
              <a:t> </a:t>
            </a:r>
            <a:r>
              <a:rPr lang="en-AU" sz="2200" dirty="0" err="1" smtClean="0"/>
              <a:t>językowa</a:t>
            </a:r>
            <a:r>
              <a:rPr lang="en-AU" sz="2200" dirty="0" smtClean="0"/>
              <a:t>, </a:t>
            </a:r>
            <a:r>
              <a:rPr lang="en-AU" sz="2200" dirty="0" err="1" smtClean="0"/>
              <a:t>nauka</a:t>
            </a:r>
            <a:r>
              <a:rPr lang="en-AU" sz="2200" dirty="0" smtClean="0"/>
              <a:t> </a:t>
            </a:r>
            <a:r>
              <a:rPr lang="en-AU" sz="2200" dirty="0" err="1" smtClean="0"/>
              <a:t>wszystkich</a:t>
            </a:r>
            <a:r>
              <a:rPr lang="en-AU" sz="2200" dirty="0" smtClean="0"/>
              <a:t> </a:t>
            </a:r>
            <a:r>
              <a:rPr lang="en-AU" sz="2200" dirty="0" err="1" smtClean="0"/>
              <a:t>sprawności</a:t>
            </a:r>
            <a:r>
              <a:rPr lang="en-AU" sz="2200" dirty="0" smtClean="0"/>
              <a:t> </a:t>
            </a:r>
            <a:r>
              <a:rPr lang="en-AU" sz="2200" dirty="0" err="1" smtClean="0"/>
              <a:t>językowych</a:t>
            </a:r>
            <a:r>
              <a:rPr lang="en-AU" sz="2200" dirty="0" smtClean="0"/>
              <a:t>, </a:t>
            </a:r>
            <a:r>
              <a:rPr lang="en-AU" sz="2200" dirty="0" err="1" smtClean="0"/>
              <a:t>nauka</a:t>
            </a:r>
            <a:r>
              <a:rPr lang="en-AU" sz="2200" dirty="0" smtClean="0"/>
              <a:t> </a:t>
            </a:r>
            <a:r>
              <a:rPr lang="en-AU" sz="2200" dirty="0" err="1" smtClean="0"/>
              <a:t>wszystkich</a:t>
            </a:r>
            <a:r>
              <a:rPr lang="en-AU" sz="2200" dirty="0" smtClean="0"/>
              <a:t> </a:t>
            </a:r>
            <a:r>
              <a:rPr lang="en-AU" sz="2200" dirty="0" err="1" smtClean="0"/>
              <a:t>funkcji</a:t>
            </a:r>
            <a:r>
              <a:rPr lang="en-AU" sz="2200" dirty="0" smtClean="0"/>
              <a:t> </a:t>
            </a:r>
            <a:r>
              <a:rPr lang="en-AU" sz="2200" dirty="0" err="1" smtClean="0"/>
              <a:t>języka</a:t>
            </a:r>
            <a:r>
              <a:rPr lang="en-AU" sz="2200" dirty="0" smtClean="0"/>
              <a:t>) </a:t>
            </a:r>
            <a:r>
              <a:rPr lang="en-AU" sz="2200" dirty="0" smtClean="0"/>
              <a:t>(</a:t>
            </a:r>
            <a:r>
              <a:rPr lang="en-AU" sz="2200" i="1" dirty="0" err="1" smtClean="0"/>
              <a:t>metalinguistic</a:t>
            </a:r>
            <a:r>
              <a:rPr lang="en-AU" sz="2200" i="1" dirty="0" smtClean="0"/>
              <a:t> knowledge</a:t>
            </a:r>
            <a:r>
              <a:rPr lang="en-AU" sz="2200" dirty="0" smtClean="0"/>
              <a:t>, </a:t>
            </a:r>
            <a:r>
              <a:rPr lang="en-AU" sz="2200" i="1" dirty="0" smtClean="0"/>
              <a:t>language awareness, </a:t>
            </a:r>
            <a:r>
              <a:rPr lang="en-AU" sz="2200" i="1" dirty="0" smtClean="0"/>
              <a:t>development of new language roles and functions</a:t>
            </a:r>
            <a:r>
              <a:rPr lang="en-AU" sz="2200" dirty="0" smtClean="0"/>
              <a:t>)</a:t>
            </a:r>
          </a:p>
          <a:p>
            <a:endParaRPr lang="en-A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AU" sz="3600" b="1" dirty="0" smtClean="0"/>
              <a:t>Factors affecting community language learning (examples)</a:t>
            </a:r>
            <a:endParaRPr lang="en-AU" sz="3600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2285993"/>
            <a:ext cx="8229600" cy="3429024"/>
          </a:xfrm>
        </p:spPr>
        <p:txBody>
          <a:bodyPr>
            <a:normAutofit/>
          </a:bodyPr>
          <a:lstStyle/>
          <a:p>
            <a:r>
              <a:rPr lang="en-AU" sz="2200" dirty="0" err="1" smtClean="0"/>
              <a:t>Wiek</a:t>
            </a:r>
            <a:r>
              <a:rPr lang="en-AU" sz="2200" dirty="0" smtClean="0"/>
              <a:t> </a:t>
            </a:r>
            <a:r>
              <a:rPr lang="en-AU" sz="2200" dirty="0" err="1" smtClean="0"/>
              <a:t>krytyczny</a:t>
            </a:r>
            <a:r>
              <a:rPr lang="en-AU" sz="2200" dirty="0" smtClean="0"/>
              <a:t> (</a:t>
            </a:r>
            <a:r>
              <a:rPr lang="en-AU" sz="2200" i="1" dirty="0" smtClean="0"/>
              <a:t>Critical period</a:t>
            </a:r>
            <a:r>
              <a:rPr lang="en-AU" sz="2200" dirty="0" smtClean="0"/>
              <a:t>) </a:t>
            </a:r>
          </a:p>
          <a:p>
            <a:r>
              <a:rPr lang="en-AU" sz="2200" dirty="0" err="1" smtClean="0"/>
              <a:t>Osobowość</a:t>
            </a:r>
            <a:r>
              <a:rPr lang="en-AU" sz="2200" dirty="0" smtClean="0"/>
              <a:t> (</a:t>
            </a:r>
            <a:r>
              <a:rPr lang="en-AU" sz="2200" i="1" dirty="0" smtClean="0"/>
              <a:t>Personality</a:t>
            </a:r>
            <a:r>
              <a:rPr lang="en-AU" sz="2200" dirty="0" smtClean="0"/>
              <a:t>)</a:t>
            </a:r>
          </a:p>
          <a:p>
            <a:r>
              <a:rPr lang="en-AU" sz="2200" dirty="0" err="1" smtClean="0"/>
              <a:t>Zdolności</a:t>
            </a:r>
            <a:r>
              <a:rPr lang="en-AU" sz="2200" dirty="0" smtClean="0"/>
              <a:t> (</a:t>
            </a:r>
            <a:r>
              <a:rPr lang="en-AU" sz="2200" i="1" dirty="0" smtClean="0"/>
              <a:t>Ability</a:t>
            </a:r>
            <a:r>
              <a:rPr lang="en-AU" sz="2200" dirty="0" smtClean="0"/>
              <a:t>)</a:t>
            </a:r>
          </a:p>
          <a:p>
            <a:r>
              <a:rPr lang="en-AU" sz="2200" dirty="0" err="1" smtClean="0"/>
              <a:t>Styl</a:t>
            </a:r>
            <a:r>
              <a:rPr lang="en-AU" sz="2200" dirty="0" smtClean="0"/>
              <a:t> </a:t>
            </a:r>
            <a:r>
              <a:rPr lang="en-AU" sz="2200" dirty="0" err="1" smtClean="0"/>
              <a:t>kognitywny</a:t>
            </a:r>
            <a:r>
              <a:rPr lang="en-AU" sz="2200" dirty="0" smtClean="0"/>
              <a:t> (</a:t>
            </a:r>
            <a:r>
              <a:rPr lang="en-AU" sz="2200" i="1" dirty="0" smtClean="0"/>
              <a:t>Cognitive style</a:t>
            </a:r>
            <a:r>
              <a:rPr lang="en-AU" sz="2200" dirty="0" smtClean="0"/>
              <a:t>)</a:t>
            </a:r>
          </a:p>
          <a:p>
            <a:pPr>
              <a:buNone/>
            </a:pPr>
            <a:endParaRPr lang="en-AU" sz="2200" dirty="0" smtClean="0"/>
          </a:p>
          <a:p>
            <a:r>
              <a:rPr lang="en-AU" sz="2200" b="1" dirty="0" err="1" smtClean="0"/>
              <a:t>Motywacja</a:t>
            </a:r>
            <a:r>
              <a:rPr lang="en-AU" sz="2200" b="1" dirty="0" smtClean="0"/>
              <a:t> (</a:t>
            </a:r>
            <a:r>
              <a:rPr lang="en-AU" sz="2200" b="1" i="1" dirty="0" smtClean="0"/>
              <a:t>Motivation</a:t>
            </a:r>
            <a:r>
              <a:rPr lang="en-AU" sz="2200" b="1" dirty="0" smtClean="0"/>
              <a:t>)</a:t>
            </a:r>
          </a:p>
          <a:p>
            <a:r>
              <a:rPr lang="en-AU" sz="2200" b="1" dirty="0" err="1" smtClean="0"/>
              <a:t>Środowisko</a:t>
            </a:r>
            <a:r>
              <a:rPr lang="en-AU" sz="2200" b="1" dirty="0" smtClean="0"/>
              <a:t> (</a:t>
            </a:r>
            <a:r>
              <a:rPr lang="en-AU" sz="2200" b="1" i="1" dirty="0" smtClean="0"/>
              <a:t>Environment</a:t>
            </a:r>
            <a:r>
              <a:rPr lang="en-AU" sz="2200" b="1" dirty="0" smtClean="0"/>
              <a:t>)</a:t>
            </a:r>
          </a:p>
          <a:p>
            <a:r>
              <a:rPr lang="en-AU" sz="2200" b="1" dirty="0" err="1" smtClean="0"/>
              <a:t>Postawa</a:t>
            </a:r>
            <a:r>
              <a:rPr lang="en-AU" sz="2200" b="1" dirty="0" smtClean="0"/>
              <a:t> (</a:t>
            </a:r>
            <a:r>
              <a:rPr lang="en-AU" sz="2200" b="1" i="1" dirty="0" smtClean="0"/>
              <a:t>Attitude</a:t>
            </a:r>
            <a:r>
              <a:rPr lang="en-AU" sz="2200" b="1" dirty="0" smtClean="0"/>
              <a:t>)</a:t>
            </a:r>
          </a:p>
          <a:p>
            <a:endParaRPr lang="en-A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AU" sz="3600" b="1" dirty="0" smtClean="0"/>
              <a:t>Critical (sensitive) period</a:t>
            </a:r>
            <a:endParaRPr lang="en-AU" sz="3600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2214554"/>
            <a:ext cx="8229600" cy="3500462"/>
          </a:xfrm>
        </p:spPr>
        <p:txBody>
          <a:bodyPr>
            <a:normAutofit fontScale="92500" lnSpcReduction="10000"/>
          </a:bodyPr>
          <a:lstStyle/>
          <a:p>
            <a:r>
              <a:rPr lang="en-AU" sz="2400" dirty="0" err="1" smtClean="0"/>
              <a:t>Granice</a:t>
            </a:r>
            <a:r>
              <a:rPr lang="en-AU" sz="2400" dirty="0" smtClean="0"/>
              <a:t> </a:t>
            </a:r>
            <a:r>
              <a:rPr lang="en-AU" sz="2400" dirty="0" err="1" smtClean="0"/>
              <a:t>okresu</a:t>
            </a:r>
            <a:r>
              <a:rPr lang="en-AU" sz="2400" dirty="0" smtClean="0"/>
              <a:t> </a:t>
            </a:r>
            <a:r>
              <a:rPr lang="en-AU" sz="2400" dirty="0" err="1" smtClean="0"/>
              <a:t>krytycznego</a:t>
            </a:r>
            <a:r>
              <a:rPr lang="en-AU" sz="2400" dirty="0" smtClean="0"/>
              <a:t>: </a:t>
            </a:r>
            <a:r>
              <a:rPr lang="en-AU" sz="2400" dirty="0" err="1" smtClean="0"/>
              <a:t>od</a:t>
            </a:r>
            <a:r>
              <a:rPr lang="en-AU" sz="2400" dirty="0" smtClean="0"/>
              <a:t> 1 </a:t>
            </a:r>
            <a:r>
              <a:rPr lang="en-AU" sz="2400" dirty="0" err="1" smtClean="0"/>
              <a:t>roku</a:t>
            </a:r>
            <a:r>
              <a:rPr lang="en-AU" sz="2400" dirty="0" smtClean="0"/>
              <a:t> </a:t>
            </a:r>
            <a:r>
              <a:rPr lang="en-AU" sz="2400" dirty="0" err="1" smtClean="0"/>
              <a:t>życia</a:t>
            </a:r>
            <a:r>
              <a:rPr lang="en-AU" sz="2400" dirty="0" smtClean="0"/>
              <a:t> do </a:t>
            </a:r>
            <a:r>
              <a:rPr lang="en-AU" sz="2400" dirty="0" err="1" smtClean="0"/>
              <a:t>pokwitania</a:t>
            </a:r>
            <a:r>
              <a:rPr lang="en-AU" sz="2400" dirty="0" smtClean="0"/>
              <a:t> (</a:t>
            </a:r>
            <a:r>
              <a:rPr lang="en-AU" sz="2400" dirty="0" err="1" smtClean="0"/>
              <a:t>Lenneberg</a:t>
            </a:r>
            <a:r>
              <a:rPr lang="en-AU" sz="2400" dirty="0" smtClean="0"/>
              <a:t> 1967) </a:t>
            </a:r>
            <a:r>
              <a:rPr lang="en-AU" sz="2400" dirty="0" smtClean="0"/>
              <a:t>(</a:t>
            </a:r>
            <a:r>
              <a:rPr lang="en-AU" sz="2400" i="1" dirty="0" smtClean="0"/>
              <a:t>Extending f</a:t>
            </a:r>
            <a:r>
              <a:rPr lang="en-AU" sz="2400" i="1" dirty="0" smtClean="0"/>
              <a:t>rom </a:t>
            </a:r>
            <a:r>
              <a:rPr lang="en-AU" sz="2400" i="1" dirty="0" smtClean="0"/>
              <a:t>before cerebral lateralisation is complete until puberty</a:t>
            </a:r>
            <a:r>
              <a:rPr lang="en-AU" sz="2400" dirty="0" smtClean="0"/>
              <a:t>)</a:t>
            </a:r>
          </a:p>
          <a:p>
            <a:r>
              <a:rPr lang="en-AU" sz="2400" dirty="0" err="1" smtClean="0"/>
              <a:t>Akwizycja</a:t>
            </a:r>
            <a:r>
              <a:rPr lang="en-AU" sz="2400" dirty="0" smtClean="0"/>
              <a:t> </a:t>
            </a:r>
            <a:r>
              <a:rPr lang="en-AU" sz="2400" dirty="0" err="1" smtClean="0"/>
              <a:t>języka</a:t>
            </a:r>
            <a:r>
              <a:rPr lang="en-AU" sz="2400" dirty="0" smtClean="0"/>
              <a:t> </a:t>
            </a:r>
            <a:r>
              <a:rPr lang="en-AU" sz="2400" dirty="0" err="1" smtClean="0"/>
              <a:t>naturalnego</a:t>
            </a:r>
            <a:r>
              <a:rPr lang="en-AU" sz="2400" dirty="0" smtClean="0"/>
              <a:t> </a:t>
            </a:r>
            <a:r>
              <a:rPr lang="en-AU" sz="2400" dirty="0" err="1" smtClean="0"/>
              <a:t>następuje</a:t>
            </a:r>
            <a:r>
              <a:rPr lang="en-AU" sz="2400" dirty="0" smtClean="0"/>
              <a:t> </a:t>
            </a:r>
            <a:r>
              <a:rPr lang="en-AU" sz="2400" dirty="0" err="1" smtClean="0"/>
              <a:t>przed</a:t>
            </a:r>
            <a:r>
              <a:rPr lang="en-AU" sz="2400" dirty="0" smtClean="0"/>
              <a:t> 6 </a:t>
            </a:r>
            <a:r>
              <a:rPr lang="en-AU" sz="2400" dirty="0" err="1" smtClean="0"/>
              <a:t>rokiem</a:t>
            </a:r>
            <a:r>
              <a:rPr lang="en-AU" sz="2400" dirty="0" smtClean="0"/>
              <a:t> </a:t>
            </a:r>
            <a:r>
              <a:rPr lang="en-AU" sz="2400" dirty="0" err="1" smtClean="0"/>
              <a:t>życia</a:t>
            </a:r>
            <a:r>
              <a:rPr lang="en-AU" sz="2400" dirty="0" smtClean="0"/>
              <a:t>, </a:t>
            </a:r>
            <a:r>
              <a:rPr lang="en-AU" sz="2400" dirty="0" err="1" smtClean="0"/>
              <a:t>po</a:t>
            </a:r>
            <a:r>
              <a:rPr lang="en-AU" sz="2400" dirty="0" smtClean="0"/>
              <a:t> 12 </a:t>
            </a:r>
            <a:r>
              <a:rPr lang="en-AU" sz="2400" dirty="0" err="1" smtClean="0"/>
              <a:t>roku</a:t>
            </a:r>
            <a:r>
              <a:rPr lang="en-AU" sz="2400" dirty="0" smtClean="0"/>
              <a:t> </a:t>
            </a:r>
            <a:r>
              <a:rPr lang="en-AU" sz="2400" dirty="0" err="1" smtClean="0"/>
              <a:t>życia</a:t>
            </a:r>
            <a:r>
              <a:rPr lang="en-AU" sz="2400" dirty="0" smtClean="0"/>
              <a:t> </a:t>
            </a:r>
            <a:r>
              <a:rPr lang="en-AU" sz="2400" dirty="0" err="1" smtClean="0"/>
              <a:t>następuje</a:t>
            </a:r>
            <a:r>
              <a:rPr lang="en-AU" sz="2400" dirty="0" smtClean="0"/>
              <a:t> </a:t>
            </a:r>
            <a:r>
              <a:rPr lang="en-AU" sz="2400" dirty="0" err="1" smtClean="0"/>
              <a:t>szybkie</a:t>
            </a:r>
            <a:r>
              <a:rPr lang="en-AU" sz="2400" dirty="0" smtClean="0"/>
              <a:t> </a:t>
            </a:r>
            <a:r>
              <a:rPr lang="en-AU" sz="2400" dirty="0" err="1" smtClean="0"/>
              <a:t>spowolnienie</a:t>
            </a:r>
            <a:r>
              <a:rPr lang="en-AU" sz="2400" dirty="0" smtClean="0"/>
              <a:t> (</a:t>
            </a:r>
            <a:r>
              <a:rPr lang="en-AU" sz="2400" i="1" dirty="0" smtClean="0"/>
              <a:t>Language acquisition most robust before the age of 6 and rapidly slowing down after the age of about 12</a:t>
            </a:r>
            <a:r>
              <a:rPr lang="en-AU" sz="2400" dirty="0" smtClean="0"/>
              <a:t>)</a:t>
            </a:r>
          </a:p>
          <a:p>
            <a:r>
              <a:rPr lang="en-AU" sz="2400" dirty="0" err="1" smtClean="0"/>
              <a:t>Akwizycja</a:t>
            </a:r>
            <a:r>
              <a:rPr lang="en-AU" sz="2400" dirty="0" smtClean="0"/>
              <a:t> </a:t>
            </a:r>
            <a:r>
              <a:rPr lang="en-AU" sz="2400" dirty="0" err="1" smtClean="0"/>
              <a:t>języka</a:t>
            </a:r>
            <a:r>
              <a:rPr lang="en-AU" sz="2400" dirty="0" smtClean="0"/>
              <a:t> </a:t>
            </a:r>
            <a:r>
              <a:rPr lang="en-AU" sz="2400" dirty="0" err="1" smtClean="0"/>
              <a:t>drugiego</a:t>
            </a:r>
            <a:r>
              <a:rPr lang="en-AU" sz="2400" dirty="0" smtClean="0"/>
              <a:t> (</a:t>
            </a:r>
            <a:r>
              <a:rPr lang="en-AU" sz="2400" dirty="0" err="1" smtClean="0"/>
              <a:t>słownictwa</a:t>
            </a:r>
            <a:r>
              <a:rPr lang="en-AU" sz="2400" dirty="0" smtClean="0"/>
              <a:t>, </a:t>
            </a:r>
            <a:r>
              <a:rPr lang="en-AU" sz="2400" dirty="0" err="1" smtClean="0"/>
              <a:t>gramatyki</a:t>
            </a:r>
            <a:r>
              <a:rPr lang="en-AU" sz="2400" dirty="0" smtClean="0"/>
              <a:t> </a:t>
            </a:r>
            <a:r>
              <a:rPr lang="en-AU" sz="2400" dirty="0" err="1" smtClean="0"/>
              <a:t>i</a:t>
            </a:r>
            <a:r>
              <a:rPr lang="en-AU" sz="2400" dirty="0" smtClean="0"/>
              <a:t> </a:t>
            </a:r>
            <a:r>
              <a:rPr lang="en-AU" sz="2400" dirty="0" err="1" smtClean="0"/>
              <a:t>wymowy</a:t>
            </a:r>
            <a:r>
              <a:rPr lang="en-AU" sz="2400" dirty="0" smtClean="0"/>
              <a:t>): </a:t>
            </a:r>
            <a:r>
              <a:rPr lang="en-AU" sz="2400" dirty="0" err="1" smtClean="0"/>
              <a:t>przed</a:t>
            </a:r>
            <a:r>
              <a:rPr lang="en-AU" sz="2400" dirty="0" smtClean="0"/>
              <a:t> 6 </a:t>
            </a:r>
            <a:r>
              <a:rPr lang="en-AU" sz="2400" dirty="0" err="1" smtClean="0"/>
              <a:t>rokiem</a:t>
            </a:r>
            <a:r>
              <a:rPr lang="en-AU" sz="2400" dirty="0" smtClean="0"/>
              <a:t> </a:t>
            </a:r>
            <a:r>
              <a:rPr lang="en-AU" sz="2400" dirty="0" err="1" smtClean="0"/>
              <a:t>życia</a:t>
            </a:r>
            <a:r>
              <a:rPr lang="en-AU" sz="2400" dirty="0" smtClean="0"/>
              <a:t> </a:t>
            </a:r>
            <a:r>
              <a:rPr lang="en-AU" sz="2400" dirty="0" smtClean="0">
                <a:sym typeface="Wingdings" pitchFamily="2" charset="2"/>
              </a:rPr>
              <a:t> 68%, </a:t>
            </a:r>
            <a:r>
              <a:rPr lang="en-AU" sz="2400" dirty="0" err="1" smtClean="0">
                <a:sym typeface="Wingdings" pitchFamily="2" charset="2"/>
              </a:rPr>
              <a:t>pomiędzy</a:t>
            </a:r>
            <a:r>
              <a:rPr lang="en-AU" sz="2400" dirty="0" smtClean="0">
                <a:sym typeface="Wingdings" pitchFamily="2" charset="2"/>
              </a:rPr>
              <a:t> 7-12 </a:t>
            </a:r>
            <a:r>
              <a:rPr lang="en-AU" sz="2400" dirty="0" err="1" smtClean="0"/>
              <a:t>rokiem</a:t>
            </a:r>
            <a:r>
              <a:rPr lang="en-AU" sz="2400" dirty="0" smtClean="0"/>
              <a:t> </a:t>
            </a:r>
            <a:r>
              <a:rPr lang="en-AU" sz="2400" dirty="0" err="1" smtClean="0"/>
              <a:t>życia</a:t>
            </a:r>
            <a:r>
              <a:rPr lang="en-AU" sz="2400" dirty="0" smtClean="0">
                <a:sym typeface="Wingdings" pitchFamily="2" charset="2"/>
              </a:rPr>
              <a:t>  41%, </a:t>
            </a:r>
            <a:r>
              <a:rPr lang="en-AU" sz="2400" dirty="0" err="1" smtClean="0">
                <a:sym typeface="Wingdings" pitchFamily="2" charset="2"/>
              </a:rPr>
              <a:t>po</a:t>
            </a:r>
            <a:r>
              <a:rPr lang="en-AU" sz="2400" dirty="0" smtClean="0">
                <a:sym typeface="Wingdings" pitchFamily="2" charset="2"/>
              </a:rPr>
              <a:t> 19 </a:t>
            </a:r>
            <a:r>
              <a:rPr lang="en-AU" sz="2400" dirty="0" err="1" smtClean="0">
                <a:sym typeface="Wingdings" pitchFamily="2" charset="2"/>
              </a:rPr>
              <a:t>roku</a:t>
            </a:r>
            <a:r>
              <a:rPr lang="en-AU" sz="2400" dirty="0" smtClean="0">
                <a:sym typeface="Wingdings" pitchFamily="2" charset="2"/>
              </a:rPr>
              <a:t> </a:t>
            </a:r>
            <a:r>
              <a:rPr lang="en-AU" sz="2400" dirty="0" err="1" smtClean="0">
                <a:sym typeface="Wingdings" pitchFamily="2" charset="2"/>
              </a:rPr>
              <a:t>życia</a:t>
            </a:r>
            <a:r>
              <a:rPr lang="en-AU" sz="2400" dirty="0" smtClean="0">
                <a:sym typeface="Wingdings" pitchFamily="2" charset="2"/>
              </a:rPr>
              <a:t>  13% (</a:t>
            </a:r>
            <a:r>
              <a:rPr lang="en-AU" sz="2400" i="1" dirty="0" smtClean="0">
                <a:sym typeface="Wingdings" pitchFamily="2" charset="2"/>
              </a:rPr>
              <a:t>Second language acquisition research in the USA</a:t>
            </a:r>
            <a:r>
              <a:rPr lang="en-AU" sz="2400" dirty="0" smtClean="0">
                <a:sym typeface="Wingdings" pitchFamily="2" charset="2"/>
              </a:rPr>
              <a:t>)</a:t>
            </a:r>
            <a:endParaRPr lang="en-A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417638"/>
          </a:xfrm>
        </p:spPr>
        <p:txBody>
          <a:bodyPr>
            <a:normAutofit/>
          </a:bodyPr>
          <a:lstStyle/>
          <a:p>
            <a:r>
              <a:rPr lang="en-AU" sz="3600" b="1" dirty="0" smtClean="0"/>
              <a:t>Personality, ability, cognitive style (examples)</a:t>
            </a:r>
            <a:endParaRPr lang="en-AU" sz="3600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643050"/>
            <a:ext cx="8229600" cy="450059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AU" sz="2200" b="1" dirty="0" err="1" smtClean="0"/>
              <a:t>Osobowość</a:t>
            </a:r>
            <a:endParaRPr lang="en-AU" sz="2200" b="1" dirty="0" smtClean="0"/>
          </a:p>
          <a:p>
            <a:r>
              <a:rPr lang="en-AU" sz="2200" dirty="0" err="1" smtClean="0"/>
              <a:t>Podejmowanie</a:t>
            </a:r>
            <a:r>
              <a:rPr lang="en-AU" sz="2200" dirty="0" smtClean="0"/>
              <a:t> </a:t>
            </a:r>
            <a:r>
              <a:rPr lang="en-AU" sz="2200" dirty="0" err="1" smtClean="0"/>
              <a:t>ryzyka</a:t>
            </a:r>
            <a:r>
              <a:rPr lang="en-AU" sz="2200" dirty="0" smtClean="0"/>
              <a:t> (</a:t>
            </a:r>
            <a:r>
              <a:rPr lang="en-AU" sz="2200" i="1" dirty="0" smtClean="0"/>
              <a:t>Risk-taking</a:t>
            </a:r>
            <a:r>
              <a:rPr lang="en-AU" sz="2200" dirty="0" smtClean="0"/>
              <a:t>)</a:t>
            </a:r>
          </a:p>
          <a:p>
            <a:r>
              <a:rPr lang="en-AU" sz="2200" dirty="0" err="1" smtClean="0"/>
              <a:t>Wrażliwość</a:t>
            </a:r>
            <a:r>
              <a:rPr lang="en-AU" sz="2200" dirty="0" smtClean="0"/>
              <a:t> </a:t>
            </a:r>
            <a:r>
              <a:rPr lang="en-AU" sz="2200" dirty="0" err="1" smtClean="0"/>
              <a:t>na</a:t>
            </a:r>
            <a:r>
              <a:rPr lang="en-AU" sz="2200" dirty="0" smtClean="0"/>
              <a:t> </a:t>
            </a:r>
            <a:r>
              <a:rPr lang="en-AU" sz="2200" dirty="0" err="1" smtClean="0"/>
              <a:t>odrzucenie</a:t>
            </a:r>
            <a:r>
              <a:rPr lang="en-AU" sz="2200" dirty="0" smtClean="0"/>
              <a:t> (</a:t>
            </a:r>
            <a:r>
              <a:rPr lang="en-AU" sz="2200" i="1" dirty="0" smtClean="0"/>
              <a:t>Sensitivity to expulsion</a:t>
            </a:r>
            <a:r>
              <a:rPr lang="en-AU" sz="2200" dirty="0" smtClean="0"/>
              <a:t>)</a:t>
            </a:r>
          </a:p>
          <a:p>
            <a:pPr>
              <a:buNone/>
            </a:pPr>
            <a:r>
              <a:rPr lang="pl-PL" sz="2200" b="1" dirty="0" smtClean="0"/>
              <a:t>Zdolności</a:t>
            </a:r>
            <a:endParaRPr lang="en-AU" sz="2200" dirty="0" smtClean="0"/>
          </a:p>
          <a:p>
            <a:r>
              <a:rPr lang="pl-PL" sz="2200" dirty="0" smtClean="0"/>
              <a:t>Umiejętność identyfikacji/rozróżniania dźwięków </a:t>
            </a:r>
            <a:r>
              <a:rPr lang="en-AU" sz="2200" dirty="0" smtClean="0"/>
              <a:t>(</a:t>
            </a:r>
            <a:r>
              <a:rPr lang="en-AU" sz="2200" i="1" dirty="0" smtClean="0"/>
              <a:t>Phonological awareness</a:t>
            </a:r>
            <a:r>
              <a:rPr lang="en-AU" sz="2200" dirty="0" smtClean="0"/>
              <a:t>)</a:t>
            </a:r>
          </a:p>
          <a:p>
            <a:r>
              <a:rPr lang="pl-PL" sz="2200" dirty="0" smtClean="0"/>
              <a:t>Umiejętność wnioskowania na temat gramatycznej funkcji słów </a:t>
            </a:r>
            <a:r>
              <a:rPr lang="en-AU" sz="2200" dirty="0" smtClean="0"/>
              <a:t>(</a:t>
            </a:r>
            <a:r>
              <a:rPr lang="en-AU" sz="2200" i="1" dirty="0" smtClean="0"/>
              <a:t>Grammatical awareness</a:t>
            </a:r>
            <a:r>
              <a:rPr lang="en-AU" sz="2200" dirty="0" smtClean="0"/>
              <a:t>)</a:t>
            </a:r>
          </a:p>
          <a:p>
            <a:pPr>
              <a:buNone/>
            </a:pPr>
            <a:r>
              <a:rPr lang="en-AU" sz="2200" b="1" dirty="0" err="1" smtClean="0"/>
              <a:t>Styl</a:t>
            </a:r>
            <a:r>
              <a:rPr lang="en-AU" sz="2200" b="1" dirty="0" smtClean="0"/>
              <a:t> </a:t>
            </a:r>
            <a:r>
              <a:rPr lang="en-AU" sz="2200" b="1" dirty="0" err="1" smtClean="0"/>
              <a:t>kognitywny</a:t>
            </a:r>
            <a:endParaRPr lang="en-AU" sz="2200" b="1" dirty="0" smtClean="0"/>
          </a:p>
          <a:p>
            <a:r>
              <a:rPr lang="en-AU" sz="2200" dirty="0" err="1" smtClean="0"/>
              <a:t>Preferowanie</a:t>
            </a:r>
            <a:r>
              <a:rPr lang="en-AU" sz="2200" dirty="0" smtClean="0"/>
              <a:t> </a:t>
            </a:r>
            <a:r>
              <a:rPr lang="en-AU" sz="2200" dirty="0" err="1" smtClean="0"/>
              <a:t>słyszenia</a:t>
            </a:r>
            <a:r>
              <a:rPr lang="en-AU" sz="2200" dirty="0" smtClean="0"/>
              <a:t>/</a:t>
            </a:r>
            <a:r>
              <a:rPr lang="en-AU" sz="2200" dirty="0" err="1" smtClean="0"/>
              <a:t>bodźców</a:t>
            </a:r>
            <a:r>
              <a:rPr lang="en-AU" sz="2200" dirty="0" smtClean="0"/>
              <a:t> </a:t>
            </a:r>
            <a:r>
              <a:rPr lang="en-AU" sz="2200" dirty="0" err="1" smtClean="0"/>
              <a:t>wzrokowych</a:t>
            </a:r>
            <a:r>
              <a:rPr lang="en-AU" sz="2200" dirty="0" smtClean="0"/>
              <a:t> (</a:t>
            </a:r>
            <a:r>
              <a:rPr lang="en-AU" sz="2200" i="1" dirty="0" smtClean="0"/>
              <a:t>Aural/Visual</a:t>
            </a:r>
            <a:r>
              <a:rPr lang="en-AU" sz="2200" dirty="0" smtClean="0"/>
              <a:t>)</a:t>
            </a:r>
          </a:p>
          <a:p>
            <a:r>
              <a:rPr lang="en-AU" sz="2200" dirty="0" err="1" smtClean="0"/>
              <a:t>Analityczny</a:t>
            </a:r>
            <a:r>
              <a:rPr lang="en-AU" sz="2200" dirty="0" smtClean="0"/>
              <a:t>/</a:t>
            </a:r>
            <a:r>
              <a:rPr lang="en-AU" sz="2200" dirty="0" err="1" smtClean="0"/>
              <a:t>holistyczny</a:t>
            </a:r>
            <a:r>
              <a:rPr lang="en-AU" sz="2200" dirty="0" smtClean="0"/>
              <a:t> (</a:t>
            </a:r>
            <a:r>
              <a:rPr lang="en-AU" sz="2200" i="1" dirty="0" smtClean="0"/>
              <a:t>Analytic/Holistic</a:t>
            </a:r>
            <a:r>
              <a:rPr lang="en-AU" sz="2200" dirty="0" smtClean="0"/>
              <a:t>)</a:t>
            </a:r>
            <a:endParaRPr lang="en-AU" sz="2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AU" sz="3600" b="1" dirty="0" smtClean="0"/>
              <a:t>Motivation</a:t>
            </a:r>
            <a:endParaRPr lang="en-AU" sz="3600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28596" y="2571744"/>
            <a:ext cx="8229600" cy="2428892"/>
          </a:xfrm>
        </p:spPr>
        <p:txBody>
          <a:bodyPr>
            <a:normAutofit/>
          </a:bodyPr>
          <a:lstStyle/>
          <a:p>
            <a:r>
              <a:rPr lang="en-AU" sz="2200" dirty="0" smtClean="0"/>
              <a:t>“</a:t>
            </a:r>
            <a:r>
              <a:rPr lang="en-AU" sz="2200" dirty="0" err="1" smtClean="0"/>
              <a:t>Język</a:t>
            </a:r>
            <a:r>
              <a:rPr lang="en-AU" sz="2200" dirty="0" smtClean="0"/>
              <a:t> </a:t>
            </a:r>
            <a:r>
              <a:rPr lang="en-AU" sz="2200" dirty="0" err="1" smtClean="0"/>
              <a:t>polski</a:t>
            </a:r>
            <a:r>
              <a:rPr lang="en-AU" sz="2200" dirty="0" smtClean="0"/>
              <a:t> jest </a:t>
            </a:r>
            <a:r>
              <a:rPr lang="en-AU" sz="2200" dirty="0" err="1" smtClean="0"/>
              <a:t>pierwszym</a:t>
            </a:r>
            <a:r>
              <a:rPr lang="en-AU" sz="2200" dirty="0" smtClean="0"/>
              <a:t> </a:t>
            </a:r>
            <a:r>
              <a:rPr lang="en-AU" sz="2200" dirty="0" err="1" smtClean="0"/>
              <a:t>narzędziem</a:t>
            </a:r>
            <a:r>
              <a:rPr lang="en-AU" sz="2200" dirty="0" smtClean="0"/>
              <a:t> </a:t>
            </a:r>
            <a:r>
              <a:rPr lang="en-AU" sz="2200" dirty="0" err="1" smtClean="0"/>
              <a:t>komunikacji</a:t>
            </a:r>
            <a:r>
              <a:rPr lang="en-AU" sz="2200" dirty="0" smtClean="0"/>
              <a:t>, </a:t>
            </a:r>
            <a:r>
              <a:rPr lang="en-AU" sz="2200" dirty="0" err="1" smtClean="0"/>
              <a:t>które</a:t>
            </a:r>
            <a:r>
              <a:rPr lang="en-AU" sz="2200" dirty="0" smtClean="0"/>
              <a:t> </a:t>
            </a:r>
            <a:r>
              <a:rPr lang="en-AU" sz="2200" dirty="0" err="1" smtClean="0"/>
              <a:t>zaspokaja</a:t>
            </a:r>
            <a:r>
              <a:rPr lang="en-AU" sz="2200" dirty="0" smtClean="0"/>
              <a:t> </a:t>
            </a:r>
            <a:r>
              <a:rPr lang="en-AU" sz="2200" dirty="0" err="1" smtClean="0"/>
              <a:t>typową</a:t>
            </a:r>
            <a:r>
              <a:rPr lang="en-AU" sz="2200" dirty="0" smtClean="0"/>
              <a:t> </a:t>
            </a:r>
            <a:r>
              <a:rPr lang="en-AU" sz="2200" dirty="0" err="1" smtClean="0"/>
              <a:t>dla</a:t>
            </a:r>
            <a:r>
              <a:rPr lang="en-AU" sz="2200" dirty="0" smtClean="0"/>
              <a:t> </a:t>
            </a:r>
            <a:r>
              <a:rPr lang="en-AU" sz="2200" dirty="0" err="1" smtClean="0"/>
              <a:t>człowieka</a:t>
            </a:r>
            <a:r>
              <a:rPr lang="en-AU" sz="2200" dirty="0" smtClean="0"/>
              <a:t> </a:t>
            </a:r>
            <a:r>
              <a:rPr lang="en-AU" sz="2200" dirty="0" err="1" smtClean="0"/>
              <a:t>potrzebę</a:t>
            </a:r>
            <a:r>
              <a:rPr lang="en-AU" sz="2200" dirty="0" smtClean="0"/>
              <a:t> </a:t>
            </a:r>
            <a:r>
              <a:rPr lang="en-AU" sz="2200" dirty="0" err="1" smtClean="0"/>
              <a:t>porozumiewania</a:t>
            </a:r>
            <a:r>
              <a:rPr lang="en-AU" sz="2200" dirty="0" smtClean="0"/>
              <a:t> </a:t>
            </a:r>
            <a:r>
              <a:rPr lang="en-AU" sz="2200" dirty="0" err="1" smtClean="0"/>
              <a:t>się</a:t>
            </a:r>
            <a:r>
              <a:rPr lang="en-AU" sz="2200" dirty="0" smtClean="0"/>
              <a:t> z </a:t>
            </a:r>
            <a:r>
              <a:rPr lang="en-AU" sz="2200" dirty="0" err="1" smtClean="0"/>
              <a:t>innymi</a:t>
            </a:r>
            <a:r>
              <a:rPr lang="en-AU" sz="2200" dirty="0" smtClean="0"/>
              <a:t>”(</a:t>
            </a:r>
            <a:r>
              <a:rPr lang="en-AU" sz="2200" dirty="0" err="1" smtClean="0"/>
              <a:t>Miodunka</a:t>
            </a:r>
            <a:r>
              <a:rPr lang="en-AU" sz="2200" dirty="0" smtClean="0"/>
              <a:t> 1980:57) (</a:t>
            </a:r>
            <a:r>
              <a:rPr lang="en-AU" sz="2200" i="1" dirty="0" smtClean="0"/>
              <a:t>Polish as the first communication tool for the child</a:t>
            </a:r>
            <a:r>
              <a:rPr lang="en-AU" sz="2200" dirty="0" smtClean="0"/>
              <a:t>)</a:t>
            </a:r>
          </a:p>
          <a:p>
            <a:r>
              <a:rPr lang="en-AU" sz="2200" dirty="0" err="1" smtClean="0"/>
              <a:t>Motywacja</a:t>
            </a:r>
            <a:r>
              <a:rPr lang="en-AU" sz="2200" dirty="0" smtClean="0"/>
              <a:t> </a:t>
            </a:r>
            <a:r>
              <a:rPr lang="en-AU" sz="2200" dirty="0" err="1" smtClean="0"/>
              <a:t>integracyjna</a:t>
            </a:r>
            <a:r>
              <a:rPr lang="en-AU" sz="2200" dirty="0" smtClean="0"/>
              <a:t> vs. </a:t>
            </a:r>
            <a:r>
              <a:rPr lang="en-AU" sz="2200" dirty="0" err="1" smtClean="0"/>
              <a:t>instrumentalna</a:t>
            </a:r>
            <a:r>
              <a:rPr lang="en-AU" sz="2200" dirty="0" smtClean="0"/>
              <a:t> (</a:t>
            </a:r>
            <a:r>
              <a:rPr lang="en-AU" sz="2200" i="1" dirty="0" smtClean="0"/>
              <a:t>integrative vs. instrumental motivation</a:t>
            </a:r>
            <a:r>
              <a:rPr lang="en-AU" sz="2200" dirty="0" smtClean="0"/>
              <a:t>)</a:t>
            </a:r>
            <a:endParaRPr lang="en-AU" sz="2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AU" sz="3600" b="1" dirty="0" smtClean="0"/>
              <a:t>Environment, attitude</a:t>
            </a:r>
            <a:endParaRPr lang="en-AU" sz="3600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4500594"/>
          </a:xfrm>
        </p:spPr>
        <p:txBody>
          <a:bodyPr>
            <a:normAutofit/>
          </a:bodyPr>
          <a:lstStyle/>
          <a:p>
            <a:pPr>
              <a:buNone/>
            </a:pPr>
            <a:endParaRPr lang="en-AU" sz="2400" dirty="0" smtClean="0"/>
          </a:p>
          <a:p>
            <a:r>
              <a:rPr lang="en-AU" sz="2200" b="1" dirty="0" err="1" smtClean="0"/>
              <a:t>Środowisko</a:t>
            </a:r>
            <a:r>
              <a:rPr lang="en-AU" sz="2200" b="1" dirty="0" smtClean="0"/>
              <a:t> </a:t>
            </a:r>
            <a:r>
              <a:rPr lang="en-AU" sz="2200" b="1" dirty="0" err="1" smtClean="0"/>
              <a:t>bogate</a:t>
            </a:r>
            <a:r>
              <a:rPr lang="en-AU" sz="2200" b="1" dirty="0" smtClean="0"/>
              <a:t> </a:t>
            </a:r>
            <a:r>
              <a:rPr lang="en-AU" sz="2200" b="1" dirty="0" err="1" smtClean="0"/>
              <a:t>językowo</a:t>
            </a:r>
            <a:r>
              <a:rPr lang="en-AU" sz="2200" b="1" dirty="0" smtClean="0"/>
              <a:t> (</a:t>
            </a:r>
            <a:r>
              <a:rPr lang="en-AU" sz="2200" b="1" i="1" dirty="0" smtClean="0"/>
              <a:t>Language-rich environment</a:t>
            </a:r>
            <a:r>
              <a:rPr lang="en-AU" sz="2200" b="1" dirty="0" smtClean="0"/>
              <a:t>)</a:t>
            </a:r>
            <a:r>
              <a:rPr lang="en-AU" sz="2200" dirty="0" smtClean="0"/>
              <a:t>: </a:t>
            </a:r>
            <a:r>
              <a:rPr lang="en-AU" sz="2200" dirty="0" err="1" smtClean="0"/>
              <a:t>poprawność</a:t>
            </a:r>
            <a:r>
              <a:rPr lang="en-AU" sz="2200" dirty="0" smtClean="0"/>
              <a:t> </a:t>
            </a:r>
            <a:r>
              <a:rPr lang="en-AU" sz="2200" dirty="0" err="1" smtClean="0"/>
              <a:t>i</a:t>
            </a:r>
            <a:r>
              <a:rPr lang="en-AU" sz="2200" dirty="0" smtClean="0"/>
              <a:t> </a:t>
            </a:r>
            <a:r>
              <a:rPr lang="en-AU" sz="2200" dirty="0" err="1" smtClean="0"/>
              <a:t>staranność</a:t>
            </a:r>
            <a:r>
              <a:rPr lang="en-AU" sz="2200" dirty="0" smtClean="0"/>
              <a:t> </a:t>
            </a:r>
            <a:r>
              <a:rPr lang="en-AU" sz="2200" dirty="0" err="1" smtClean="0"/>
              <a:t>mówienia</a:t>
            </a:r>
            <a:r>
              <a:rPr lang="en-AU" sz="2200" dirty="0" smtClean="0"/>
              <a:t>; </a:t>
            </a:r>
            <a:r>
              <a:rPr lang="en-AU" sz="2200" dirty="0" err="1" smtClean="0"/>
              <a:t>dostęp</a:t>
            </a:r>
            <a:r>
              <a:rPr lang="en-AU" sz="2200" dirty="0" smtClean="0"/>
              <a:t> do </a:t>
            </a:r>
            <a:r>
              <a:rPr lang="en-AU" sz="2200" dirty="0" err="1" smtClean="0"/>
              <a:t>książek</a:t>
            </a:r>
            <a:r>
              <a:rPr lang="en-AU" sz="2200" dirty="0" smtClean="0"/>
              <a:t>, </a:t>
            </a:r>
            <a:r>
              <a:rPr lang="en-AU" sz="2200" dirty="0" err="1" smtClean="0"/>
              <a:t>muzyki</a:t>
            </a:r>
            <a:r>
              <a:rPr lang="en-AU" sz="2200" dirty="0" smtClean="0"/>
              <a:t>, </a:t>
            </a:r>
            <a:r>
              <a:rPr lang="en-AU" sz="2200" dirty="0" err="1" smtClean="0"/>
              <a:t>filmów</a:t>
            </a:r>
            <a:r>
              <a:rPr lang="en-AU" sz="2200" dirty="0" smtClean="0"/>
              <a:t>, TV, </a:t>
            </a:r>
            <a:r>
              <a:rPr lang="en-AU" sz="2200" dirty="0" err="1" smtClean="0"/>
              <a:t>urządzeń</a:t>
            </a:r>
            <a:r>
              <a:rPr lang="en-AU" sz="2200" dirty="0" smtClean="0"/>
              <a:t> </a:t>
            </a:r>
            <a:r>
              <a:rPr lang="en-AU" sz="2200" dirty="0" err="1" smtClean="0"/>
              <a:t>elektronicznych</a:t>
            </a:r>
            <a:r>
              <a:rPr lang="en-AU" sz="2200" dirty="0" smtClean="0"/>
              <a:t>, </a:t>
            </a:r>
            <a:r>
              <a:rPr lang="en-AU" sz="2200" dirty="0" err="1" smtClean="0"/>
              <a:t>Internetu</a:t>
            </a:r>
            <a:r>
              <a:rPr lang="en-AU" sz="2200" dirty="0" smtClean="0"/>
              <a:t> w </a:t>
            </a:r>
            <a:r>
              <a:rPr lang="en-AU" sz="2200" dirty="0" err="1" smtClean="0"/>
              <a:t>języku</a:t>
            </a:r>
            <a:r>
              <a:rPr lang="en-AU" sz="2200" dirty="0" smtClean="0"/>
              <a:t> </a:t>
            </a:r>
            <a:r>
              <a:rPr lang="en-AU" sz="2200" dirty="0" err="1" smtClean="0"/>
              <a:t>polskim</a:t>
            </a:r>
            <a:endParaRPr lang="en-AU" sz="2200" dirty="0" smtClean="0"/>
          </a:p>
          <a:p>
            <a:r>
              <a:rPr lang="en-AU" sz="2200" b="1" dirty="0" err="1" smtClean="0"/>
              <a:t>Pozytywna</a:t>
            </a:r>
            <a:r>
              <a:rPr lang="en-AU" sz="2200" b="1" dirty="0" smtClean="0"/>
              <a:t> </a:t>
            </a:r>
            <a:r>
              <a:rPr lang="en-AU" sz="2200" b="1" dirty="0" err="1" smtClean="0"/>
              <a:t>postawa</a:t>
            </a:r>
            <a:r>
              <a:rPr lang="en-AU" sz="2200" b="1" dirty="0" smtClean="0"/>
              <a:t> (</a:t>
            </a:r>
            <a:r>
              <a:rPr lang="en-AU" sz="2200" b="1" i="1" dirty="0" smtClean="0"/>
              <a:t>Positive attitude</a:t>
            </a:r>
            <a:r>
              <a:rPr lang="en-AU" sz="2200" b="1" dirty="0" smtClean="0"/>
              <a:t>): </a:t>
            </a:r>
            <a:r>
              <a:rPr lang="en-AU" sz="2200" dirty="0" err="1" smtClean="0"/>
              <a:t>rodziców</a:t>
            </a:r>
            <a:r>
              <a:rPr lang="en-AU" sz="2200" dirty="0" smtClean="0"/>
              <a:t>, </a:t>
            </a:r>
            <a:r>
              <a:rPr lang="en-AU" sz="2200" dirty="0" err="1" smtClean="0"/>
              <a:t>rówieśników</a:t>
            </a:r>
            <a:r>
              <a:rPr lang="en-AU" sz="2200" dirty="0" smtClean="0"/>
              <a:t>, </a:t>
            </a:r>
            <a:r>
              <a:rPr lang="en-AU" sz="2200" dirty="0" err="1" smtClean="0"/>
              <a:t>otoczenia</a:t>
            </a:r>
            <a:r>
              <a:rPr lang="en-AU" sz="2200" dirty="0" smtClean="0"/>
              <a:t> w </a:t>
            </a:r>
            <a:r>
              <a:rPr lang="en-AU" sz="2200" dirty="0" err="1" smtClean="0"/>
              <a:t>stosunku</a:t>
            </a:r>
            <a:r>
              <a:rPr lang="en-AU" sz="2200" dirty="0" smtClean="0"/>
              <a:t> do </a:t>
            </a:r>
            <a:r>
              <a:rPr lang="en-AU" sz="2200" dirty="0" err="1" smtClean="0"/>
              <a:t>użytkowników</a:t>
            </a:r>
            <a:r>
              <a:rPr lang="en-AU" sz="2200" dirty="0" smtClean="0"/>
              <a:t> </a:t>
            </a:r>
            <a:r>
              <a:rPr lang="en-AU" sz="2200" dirty="0" err="1" smtClean="0"/>
              <a:t>języka</a:t>
            </a:r>
            <a:r>
              <a:rPr lang="en-AU" sz="2200" dirty="0" smtClean="0"/>
              <a:t> </a:t>
            </a:r>
            <a:r>
              <a:rPr lang="en-AU" sz="2200" dirty="0" err="1" smtClean="0"/>
              <a:t>i</a:t>
            </a:r>
            <a:r>
              <a:rPr lang="en-AU" sz="2200" dirty="0" smtClean="0"/>
              <a:t> </a:t>
            </a:r>
            <a:r>
              <a:rPr lang="en-AU" sz="2200" dirty="0" err="1" smtClean="0"/>
              <a:t>kultury</a:t>
            </a:r>
            <a:r>
              <a:rPr lang="en-AU" sz="2200" dirty="0" smtClean="0"/>
              <a:t> </a:t>
            </a:r>
            <a:r>
              <a:rPr lang="en-AU" sz="2200" dirty="0" err="1" smtClean="0"/>
              <a:t>polskiej</a:t>
            </a:r>
            <a:endParaRPr lang="en-AU" sz="2200" dirty="0" smtClean="0"/>
          </a:p>
          <a:p>
            <a:pPr>
              <a:buNone/>
            </a:pPr>
            <a:endParaRPr lang="en-AU" sz="2200" dirty="0" smtClean="0"/>
          </a:p>
          <a:p>
            <a:r>
              <a:rPr lang="en-AU" sz="2200" dirty="0" smtClean="0"/>
              <a:t>“ ... </a:t>
            </a:r>
            <a:r>
              <a:rPr lang="en-AU" sz="2200" dirty="0" err="1" smtClean="0"/>
              <a:t>łatwo</a:t>
            </a:r>
            <a:r>
              <a:rPr lang="en-AU" sz="2200" dirty="0" smtClean="0"/>
              <a:t> o </a:t>
            </a:r>
            <a:r>
              <a:rPr lang="en-AU" sz="2200" dirty="0" err="1" smtClean="0"/>
              <a:t>przeoczenie</a:t>
            </a:r>
            <a:r>
              <a:rPr lang="en-AU" sz="2200" dirty="0" smtClean="0"/>
              <a:t> </a:t>
            </a:r>
            <a:r>
              <a:rPr lang="en-AU" sz="2200" dirty="0" err="1" smtClean="0"/>
              <a:t>odpowiedniego</a:t>
            </a:r>
            <a:r>
              <a:rPr lang="en-AU" sz="2200" dirty="0" smtClean="0"/>
              <a:t> </a:t>
            </a:r>
            <a:r>
              <a:rPr lang="en-AU" sz="2200" dirty="0" err="1" smtClean="0"/>
              <a:t>okresu</a:t>
            </a:r>
            <a:r>
              <a:rPr lang="en-AU" sz="2200" dirty="0" smtClean="0"/>
              <a:t>, w </a:t>
            </a:r>
            <a:r>
              <a:rPr lang="en-AU" sz="2200" dirty="0" err="1" smtClean="0"/>
              <a:t>którym</a:t>
            </a:r>
            <a:r>
              <a:rPr lang="en-AU" sz="2200" dirty="0" smtClean="0"/>
              <a:t> </a:t>
            </a:r>
            <a:r>
              <a:rPr lang="en-AU" sz="2200" dirty="0" err="1" smtClean="0"/>
              <a:t>zarówno</a:t>
            </a:r>
            <a:r>
              <a:rPr lang="en-AU" sz="2200" dirty="0" smtClean="0"/>
              <a:t> </a:t>
            </a:r>
            <a:r>
              <a:rPr lang="en-AU" sz="2200" dirty="0" err="1" smtClean="0"/>
              <a:t>należy</a:t>
            </a:r>
            <a:r>
              <a:rPr lang="en-AU" sz="2200" dirty="0" smtClean="0"/>
              <a:t> </a:t>
            </a:r>
            <a:r>
              <a:rPr lang="en-AU" sz="2200" dirty="0" err="1" smtClean="0"/>
              <a:t>zaprzestać</a:t>
            </a:r>
            <a:r>
              <a:rPr lang="en-AU" sz="2200" dirty="0" smtClean="0"/>
              <a:t> </a:t>
            </a:r>
            <a:r>
              <a:rPr lang="en-AU" sz="2200" dirty="0" err="1" smtClean="0"/>
              <a:t>użycia</a:t>
            </a:r>
            <a:r>
              <a:rPr lang="en-AU" sz="2200" dirty="0" smtClean="0"/>
              <a:t> </a:t>
            </a:r>
            <a:r>
              <a:rPr lang="en-AU" sz="2200" b="1" dirty="0" err="1" smtClean="0"/>
              <a:t>języka</a:t>
            </a:r>
            <a:r>
              <a:rPr lang="en-AU" sz="2200" b="1" dirty="0" smtClean="0"/>
              <a:t> </a:t>
            </a:r>
            <a:r>
              <a:rPr lang="en-AU" sz="2200" b="1" dirty="0" err="1" smtClean="0"/>
              <a:t>opiekunek</a:t>
            </a:r>
            <a:r>
              <a:rPr lang="en-AU" sz="2200" dirty="0" smtClean="0"/>
              <a:t>, </a:t>
            </a:r>
            <a:r>
              <a:rPr lang="en-AU" sz="2200" dirty="0" err="1" smtClean="0"/>
              <a:t>jak</a:t>
            </a:r>
            <a:r>
              <a:rPr lang="en-AU" sz="2200" dirty="0" smtClean="0"/>
              <a:t> </a:t>
            </a:r>
            <a:r>
              <a:rPr lang="en-AU" sz="2200" dirty="0" err="1" smtClean="0"/>
              <a:t>i</a:t>
            </a:r>
            <a:r>
              <a:rPr lang="en-AU" sz="2200" dirty="0" smtClean="0"/>
              <a:t> </a:t>
            </a:r>
            <a:r>
              <a:rPr lang="en-AU" sz="2200" dirty="0" err="1" smtClean="0"/>
              <a:t>nie</a:t>
            </a:r>
            <a:r>
              <a:rPr lang="en-AU" sz="2200" dirty="0" smtClean="0"/>
              <a:t> </a:t>
            </a:r>
            <a:r>
              <a:rPr lang="en-AU" sz="2200" dirty="0" err="1" smtClean="0"/>
              <a:t>pozwolić</a:t>
            </a:r>
            <a:r>
              <a:rPr lang="en-AU" sz="2200" dirty="0" smtClean="0"/>
              <a:t> </a:t>
            </a:r>
            <a:r>
              <a:rPr lang="en-AU" sz="2200" dirty="0" err="1" smtClean="0"/>
              <a:t>dziecku</a:t>
            </a:r>
            <a:r>
              <a:rPr lang="en-AU" sz="2200" dirty="0" smtClean="0"/>
              <a:t> </a:t>
            </a:r>
            <a:r>
              <a:rPr lang="en-AU" sz="2200" dirty="0" err="1" smtClean="0"/>
              <a:t>mówić</a:t>
            </a:r>
            <a:r>
              <a:rPr lang="en-AU" sz="2200" dirty="0" smtClean="0"/>
              <a:t> ‘</a:t>
            </a:r>
            <a:r>
              <a:rPr lang="en-AU" sz="2200" dirty="0" err="1" smtClean="0"/>
              <a:t>po</a:t>
            </a:r>
            <a:r>
              <a:rPr lang="en-AU" sz="2200" dirty="0" smtClean="0"/>
              <a:t> </a:t>
            </a:r>
            <a:r>
              <a:rPr lang="en-AU" sz="2200" dirty="0" err="1" smtClean="0"/>
              <a:t>dziecinnemu</a:t>
            </a:r>
            <a:r>
              <a:rPr lang="en-AU" sz="2200" dirty="0" smtClean="0"/>
              <a:t>’”(</a:t>
            </a:r>
            <a:r>
              <a:rPr lang="en-AU" sz="2200" dirty="0" err="1" smtClean="0"/>
              <a:t>Lipińska</a:t>
            </a:r>
            <a:r>
              <a:rPr lang="en-AU" sz="2200" dirty="0" smtClean="0"/>
              <a:t> 2003) (</a:t>
            </a:r>
            <a:r>
              <a:rPr lang="en-AU" sz="2200" i="1" dirty="0" smtClean="0"/>
              <a:t>Child-directed speech and baby talk</a:t>
            </a:r>
            <a:r>
              <a:rPr lang="en-AU" sz="2200" dirty="0" smtClean="0"/>
              <a:t>)</a:t>
            </a:r>
          </a:p>
          <a:p>
            <a:endParaRPr lang="en-A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28596" y="2714620"/>
            <a:ext cx="8229600" cy="2143140"/>
          </a:xfrm>
        </p:spPr>
        <p:txBody>
          <a:bodyPr/>
          <a:lstStyle/>
          <a:p>
            <a:pPr>
              <a:buNone/>
            </a:pPr>
            <a:r>
              <a:rPr lang="en-AU" dirty="0" smtClean="0"/>
              <a:t>	</a:t>
            </a:r>
            <a:r>
              <a:rPr lang="en-AU" b="1" dirty="0" err="1" smtClean="0"/>
              <a:t>Dlaczego</a:t>
            </a:r>
            <a:r>
              <a:rPr lang="en-AU" b="1" dirty="0" smtClean="0"/>
              <a:t> </a:t>
            </a:r>
            <a:r>
              <a:rPr lang="en-AU" b="1" dirty="0" err="1" smtClean="0"/>
              <a:t>powinno</a:t>
            </a:r>
            <a:r>
              <a:rPr lang="en-AU" b="1" dirty="0" smtClean="0"/>
              <a:t> </a:t>
            </a:r>
            <a:r>
              <a:rPr lang="en-AU" b="1" dirty="0" err="1" smtClean="0"/>
              <a:t>nam</a:t>
            </a:r>
            <a:r>
              <a:rPr lang="en-AU" b="1" dirty="0" smtClean="0"/>
              <a:t> </a:t>
            </a:r>
            <a:r>
              <a:rPr lang="en-AU" b="1" dirty="0" err="1" smtClean="0"/>
              <a:t>zależeć</a:t>
            </a:r>
            <a:r>
              <a:rPr lang="en-AU" b="1" dirty="0" smtClean="0"/>
              <a:t>, </a:t>
            </a:r>
            <a:r>
              <a:rPr lang="en-AU" b="1" dirty="0" err="1" smtClean="0"/>
              <a:t>aby</a:t>
            </a:r>
            <a:r>
              <a:rPr lang="en-AU" b="1" dirty="0" smtClean="0"/>
              <a:t> </a:t>
            </a:r>
            <a:r>
              <a:rPr lang="en-AU" b="1" dirty="0" err="1" smtClean="0"/>
              <a:t>nasze</a:t>
            </a:r>
            <a:r>
              <a:rPr lang="en-AU" b="1" dirty="0" smtClean="0"/>
              <a:t> </a:t>
            </a:r>
            <a:r>
              <a:rPr lang="en-AU" b="1" dirty="0" err="1" smtClean="0"/>
              <a:t>dzieci</a:t>
            </a:r>
            <a:r>
              <a:rPr lang="en-AU" b="1" dirty="0" smtClean="0"/>
              <a:t> </a:t>
            </a:r>
            <a:r>
              <a:rPr lang="en-AU" b="1" dirty="0" err="1" smtClean="0"/>
              <a:t>mówiły</a:t>
            </a:r>
            <a:r>
              <a:rPr lang="en-AU" b="1" dirty="0" smtClean="0"/>
              <a:t> </a:t>
            </a:r>
            <a:r>
              <a:rPr lang="en-AU" b="1" dirty="0" err="1" smtClean="0"/>
              <a:t>po</a:t>
            </a:r>
            <a:r>
              <a:rPr lang="en-AU" b="1" dirty="0" smtClean="0"/>
              <a:t> </a:t>
            </a:r>
            <a:r>
              <a:rPr lang="en-AU" b="1" dirty="0" err="1" smtClean="0"/>
              <a:t>polsku</a:t>
            </a:r>
            <a:r>
              <a:rPr lang="en-AU" b="1" dirty="0" smtClean="0"/>
              <a:t>?</a:t>
            </a:r>
          </a:p>
          <a:p>
            <a:pPr>
              <a:buNone/>
            </a:pPr>
            <a:r>
              <a:rPr lang="en-AU" b="1" dirty="0" smtClean="0"/>
              <a:t>	What should we want our children to speak Polish?</a:t>
            </a:r>
            <a:endParaRPr lang="en-A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AU" sz="3600" b="1" dirty="0" smtClean="0"/>
              <a:t>Identity, culture, family </a:t>
            </a:r>
            <a:endParaRPr lang="en-AU" sz="3600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428736"/>
            <a:ext cx="8229600" cy="5000660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en-AU" sz="2400" b="1" dirty="0" err="1" smtClean="0"/>
              <a:t>Dziecko</a:t>
            </a:r>
            <a:r>
              <a:rPr lang="en-AU" sz="2400" b="1" dirty="0" smtClean="0"/>
              <a:t>, </a:t>
            </a:r>
            <a:r>
              <a:rPr lang="en-AU" sz="2400" b="1" dirty="0" err="1" smtClean="0"/>
              <a:t>które</a:t>
            </a:r>
            <a:r>
              <a:rPr lang="en-AU" sz="2400" b="1" dirty="0" smtClean="0"/>
              <a:t> </a:t>
            </a:r>
            <a:r>
              <a:rPr lang="en-AU" sz="2400" b="1" dirty="0" err="1" smtClean="0"/>
              <a:t>mówi</a:t>
            </a:r>
            <a:r>
              <a:rPr lang="en-AU" sz="2400" b="1" dirty="0" smtClean="0"/>
              <a:t> </a:t>
            </a:r>
            <a:r>
              <a:rPr lang="en-AU" sz="2400" b="1" dirty="0" err="1" smtClean="0"/>
              <a:t>po</a:t>
            </a:r>
            <a:r>
              <a:rPr lang="en-AU" sz="2400" b="1" dirty="0" smtClean="0"/>
              <a:t> </a:t>
            </a:r>
            <a:r>
              <a:rPr lang="en-AU" sz="2400" b="1" dirty="0" err="1" smtClean="0"/>
              <a:t>polsku</a:t>
            </a:r>
            <a:r>
              <a:rPr lang="en-AU" sz="2400" b="1" dirty="0" smtClean="0"/>
              <a:t> </a:t>
            </a:r>
            <a:r>
              <a:rPr lang="en-AU" sz="2400" b="1" dirty="0" smtClean="0"/>
              <a:t>(</a:t>
            </a:r>
            <a:r>
              <a:rPr lang="en-AU" sz="2400" b="1" i="1" dirty="0" smtClean="0"/>
              <a:t>A child who speaks Polish</a:t>
            </a:r>
            <a:r>
              <a:rPr lang="en-AU" sz="2400" b="1" dirty="0" smtClean="0"/>
              <a:t>) ...</a:t>
            </a:r>
            <a:endParaRPr lang="en-AU" sz="2400" dirty="0" smtClean="0"/>
          </a:p>
          <a:p>
            <a:r>
              <a:rPr lang="en-AU" sz="2400" dirty="0" err="1" smtClean="0"/>
              <a:t>Posiada</a:t>
            </a:r>
            <a:r>
              <a:rPr lang="en-AU" sz="2400" dirty="0" smtClean="0"/>
              <a:t> instrument do </a:t>
            </a:r>
            <a:r>
              <a:rPr lang="en-AU" sz="2400" dirty="0" err="1" smtClean="0"/>
              <a:t>wyrażania</a:t>
            </a:r>
            <a:r>
              <a:rPr lang="en-AU" sz="2400" dirty="0" smtClean="0"/>
              <a:t> </a:t>
            </a:r>
            <a:r>
              <a:rPr lang="en-AU" sz="2400" dirty="0" err="1" smtClean="0"/>
              <a:t>swojej</a:t>
            </a:r>
            <a:r>
              <a:rPr lang="en-AU" sz="2400" dirty="0" smtClean="0"/>
              <a:t> </a:t>
            </a:r>
            <a:r>
              <a:rPr lang="en-AU" sz="2400" dirty="0" err="1" smtClean="0"/>
              <a:t>polskiej</a:t>
            </a:r>
            <a:r>
              <a:rPr lang="en-AU" sz="2400" dirty="0" smtClean="0"/>
              <a:t> </a:t>
            </a:r>
            <a:r>
              <a:rPr lang="en-AU" sz="2400" dirty="0" err="1" smtClean="0"/>
              <a:t>tożsamości</a:t>
            </a:r>
            <a:r>
              <a:rPr lang="en-AU" sz="2400" dirty="0" smtClean="0"/>
              <a:t> (</a:t>
            </a:r>
            <a:r>
              <a:rPr lang="en-AU" sz="2400" i="1" dirty="0" smtClean="0"/>
              <a:t>Has an instrument to express Polish identity</a:t>
            </a:r>
            <a:r>
              <a:rPr lang="en-AU" sz="2400" dirty="0" smtClean="0"/>
              <a:t>)</a:t>
            </a:r>
          </a:p>
          <a:p>
            <a:r>
              <a:rPr lang="en-AU" sz="2400" dirty="0" err="1" smtClean="0"/>
              <a:t>Łatwiej</a:t>
            </a:r>
            <a:r>
              <a:rPr lang="en-AU" sz="2400" dirty="0" smtClean="0"/>
              <a:t> </a:t>
            </a:r>
            <a:r>
              <a:rPr lang="en-AU" sz="2400" dirty="0" err="1" smtClean="0"/>
              <a:t>poznaje</a:t>
            </a:r>
            <a:r>
              <a:rPr lang="en-AU" sz="2400" dirty="0" smtClean="0"/>
              <a:t> </a:t>
            </a:r>
            <a:r>
              <a:rPr lang="en-AU" sz="2400" dirty="0" err="1" smtClean="0"/>
              <a:t>i</a:t>
            </a:r>
            <a:r>
              <a:rPr lang="en-AU" sz="2400" dirty="0" smtClean="0"/>
              <a:t> </a:t>
            </a:r>
            <a:r>
              <a:rPr lang="en-AU" sz="2400" dirty="0" err="1" smtClean="0"/>
              <a:t>docenia</a:t>
            </a:r>
            <a:r>
              <a:rPr lang="en-AU" sz="2400" dirty="0" smtClean="0"/>
              <a:t> </a:t>
            </a:r>
            <a:r>
              <a:rPr lang="en-AU" sz="2400" dirty="0" err="1" smtClean="0"/>
              <a:t>polską</a:t>
            </a:r>
            <a:r>
              <a:rPr lang="en-AU" sz="2400" dirty="0" smtClean="0"/>
              <a:t> </a:t>
            </a:r>
            <a:r>
              <a:rPr lang="en-AU" sz="2400" dirty="0" err="1" smtClean="0"/>
              <a:t>kulturę</a:t>
            </a:r>
            <a:r>
              <a:rPr lang="en-AU" sz="2400" dirty="0" smtClean="0"/>
              <a:t>, </a:t>
            </a:r>
            <a:r>
              <a:rPr lang="en-AU" sz="2400" dirty="0" err="1" smtClean="0"/>
              <a:t>ponieważ</a:t>
            </a:r>
            <a:r>
              <a:rPr lang="en-AU" sz="2400" dirty="0" smtClean="0"/>
              <a:t> </a:t>
            </a:r>
            <a:r>
              <a:rPr lang="en-AU" sz="2400" dirty="0" err="1" smtClean="0"/>
              <a:t>język</a:t>
            </a:r>
            <a:r>
              <a:rPr lang="en-AU" sz="2400" dirty="0" smtClean="0"/>
              <a:t> </a:t>
            </a:r>
            <a:r>
              <a:rPr lang="en-AU" sz="2400" dirty="0" err="1" smtClean="0"/>
              <a:t>kodyfikuje</a:t>
            </a:r>
            <a:r>
              <a:rPr lang="en-AU" sz="2400" dirty="0" smtClean="0"/>
              <a:t> </a:t>
            </a:r>
            <a:r>
              <a:rPr lang="en-AU" sz="2400" dirty="0" err="1" smtClean="0"/>
              <a:t>postawy</a:t>
            </a:r>
            <a:r>
              <a:rPr lang="en-AU" sz="2400" dirty="0" smtClean="0"/>
              <a:t> </a:t>
            </a:r>
            <a:r>
              <a:rPr lang="en-AU" sz="2400" dirty="0" err="1" smtClean="0"/>
              <a:t>kulturowe</a:t>
            </a:r>
            <a:r>
              <a:rPr lang="en-AU" sz="2400" dirty="0" smtClean="0"/>
              <a:t> (</a:t>
            </a:r>
            <a:r>
              <a:rPr lang="en-AU" sz="2400" i="1" dirty="0" smtClean="0"/>
              <a:t>Learns about and appreciates the Polish culture</a:t>
            </a:r>
            <a:r>
              <a:rPr lang="en-AU" sz="2400" dirty="0" smtClean="0"/>
              <a:t>) (</a:t>
            </a:r>
            <a:r>
              <a:rPr lang="en-AU" sz="2400" dirty="0" err="1" smtClean="0"/>
              <a:t>Wierzbicka</a:t>
            </a:r>
            <a:r>
              <a:rPr lang="en-AU" sz="2400" dirty="0" smtClean="0"/>
              <a:t> 1985, 2007)</a:t>
            </a:r>
          </a:p>
          <a:p>
            <a:r>
              <a:rPr lang="en-AU" sz="2400" dirty="0" err="1" smtClean="0"/>
              <a:t>Posiada</a:t>
            </a:r>
            <a:r>
              <a:rPr lang="en-AU" sz="2400" dirty="0" smtClean="0"/>
              <a:t> </a:t>
            </a:r>
            <a:r>
              <a:rPr lang="en-AU" sz="2400" dirty="0" err="1" smtClean="0"/>
              <a:t>głębszy</a:t>
            </a:r>
            <a:r>
              <a:rPr lang="en-AU" sz="2400" dirty="0" smtClean="0"/>
              <a:t> </a:t>
            </a:r>
            <a:r>
              <a:rPr lang="en-AU" sz="2400" dirty="0" err="1" smtClean="0"/>
              <a:t>i</a:t>
            </a:r>
            <a:r>
              <a:rPr lang="en-AU" sz="2400" dirty="0" smtClean="0"/>
              <a:t> </a:t>
            </a:r>
            <a:r>
              <a:rPr lang="en-AU" sz="2400" dirty="0" err="1" smtClean="0"/>
              <a:t>bardziej</a:t>
            </a:r>
            <a:r>
              <a:rPr lang="en-AU" sz="2400" dirty="0" smtClean="0"/>
              <a:t> </a:t>
            </a:r>
            <a:r>
              <a:rPr lang="en-AU" sz="2400" dirty="0" err="1" smtClean="0"/>
              <a:t>intymny</a:t>
            </a:r>
            <a:r>
              <a:rPr lang="en-AU" sz="2400" dirty="0" smtClean="0"/>
              <a:t> </a:t>
            </a:r>
            <a:r>
              <a:rPr lang="en-AU" sz="2400" dirty="0" err="1" smtClean="0"/>
              <a:t>kontakt</a:t>
            </a:r>
            <a:r>
              <a:rPr lang="en-AU" sz="2400" dirty="0" smtClean="0"/>
              <a:t> z </a:t>
            </a:r>
            <a:r>
              <a:rPr lang="en-AU" sz="2400" dirty="0" err="1" smtClean="0"/>
              <a:t>rodzicami</a:t>
            </a:r>
            <a:r>
              <a:rPr lang="en-AU" sz="2400" dirty="0" smtClean="0"/>
              <a:t> </a:t>
            </a:r>
            <a:r>
              <a:rPr lang="en-AU" sz="2400" dirty="0" err="1" smtClean="0"/>
              <a:t>i</a:t>
            </a:r>
            <a:r>
              <a:rPr lang="en-AU" sz="2400" dirty="0" smtClean="0"/>
              <a:t> </a:t>
            </a:r>
            <a:r>
              <a:rPr lang="en-AU" sz="2400" dirty="0" err="1" smtClean="0"/>
              <a:t>dziadkami</a:t>
            </a:r>
            <a:r>
              <a:rPr lang="en-AU" sz="2400" dirty="0" smtClean="0"/>
              <a:t> (</a:t>
            </a:r>
            <a:r>
              <a:rPr lang="en-AU" sz="2400" i="1" dirty="0" smtClean="0"/>
              <a:t>Develops a deep relationship with Polish-speaking parents</a:t>
            </a:r>
            <a:r>
              <a:rPr lang="en-AU" sz="2400" dirty="0" smtClean="0"/>
              <a:t>)</a:t>
            </a:r>
          </a:p>
          <a:p>
            <a:r>
              <a:rPr lang="en-AU" sz="2400" dirty="0" err="1" smtClean="0"/>
              <a:t>Utrzymuje</a:t>
            </a:r>
            <a:r>
              <a:rPr lang="en-AU" sz="2400" dirty="0" smtClean="0"/>
              <a:t> </a:t>
            </a:r>
            <a:r>
              <a:rPr lang="en-AU" sz="2400" dirty="0" err="1" smtClean="0"/>
              <a:t>częstsze</a:t>
            </a:r>
            <a:r>
              <a:rPr lang="en-AU" sz="2400" dirty="0" smtClean="0"/>
              <a:t> </a:t>
            </a:r>
            <a:r>
              <a:rPr lang="en-AU" sz="2400" dirty="0" err="1" smtClean="0"/>
              <a:t>i</a:t>
            </a:r>
            <a:r>
              <a:rPr lang="en-AU" sz="2400" dirty="0" smtClean="0"/>
              <a:t> </a:t>
            </a:r>
            <a:r>
              <a:rPr lang="en-AU" sz="2400" dirty="0" err="1" smtClean="0"/>
              <a:t>głębsze</a:t>
            </a:r>
            <a:r>
              <a:rPr lang="en-AU" sz="2400" dirty="0" smtClean="0"/>
              <a:t> </a:t>
            </a:r>
            <a:r>
              <a:rPr lang="en-AU" sz="2400" dirty="0" err="1" smtClean="0"/>
              <a:t>kontakty</a:t>
            </a:r>
            <a:r>
              <a:rPr lang="en-AU" sz="2400" dirty="0" smtClean="0"/>
              <a:t> z </a:t>
            </a:r>
            <a:r>
              <a:rPr lang="en-AU" sz="2400" dirty="0" err="1" smtClean="0"/>
              <a:t>rodziną</a:t>
            </a:r>
            <a:r>
              <a:rPr lang="en-AU" sz="2400" dirty="0" smtClean="0"/>
              <a:t> w </a:t>
            </a:r>
            <a:r>
              <a:rPr lang="en-AU" sz="2400" dirty="0" err="1" smtClean="0"/>
              <a:t>Polsce</a:t>
            </a:r>
            <a:r>
              <a:rPr lang="en-AU" sz="2400" dirty="0" smtClean="0"/>
              <a:t> </a:t>
            </a:r>
            <a:r>
              <a:rPr lang="en-AU" sz="2400" dirty="0" err="1" smtClean="0"/>
              <a:t>i</a:t>
            </a:r>
            <a:r>
              <a:rPr lang="en-AU" sz="2400" dirty="0" smtClean="0"/>
              <a:t> </a:t>
            </a:r>
            <a:r>
              <a:rPr lang="en-AU" sz="2400" dirty="0" err="1" smtClean="0"/>
              <a:t>polską</a:t>
            </a:r>
            <a:r>
              <a:rPr lang="en-AU" sz="2400" dirty="0" smtClean="0"/>
              <a:t> </a:t>
            </a:r>
            <a:r>
              <a:rPr lang="en-AU" sz="2400" dirty="0" err="1" smtClean="0"/>
              <a:t>diasporą</a:t>
            </a:r>
            <a:r>
              <a:rPr lang="en-AU" sz="2400" dirty="0" smtClean="0"/>
              <a:t> w </a:t>
            </a:r>
            <a:r>
              <a:rPr lang="en-AU" sz="2400" dirty="0" err="1" smtClean="0"/>
              <a:t>świecie</a:t>
            </a:r>
            <a:r>
              <a:rPr lang="en-AU" sz="2400" dirty="0" smtClean="0"/>
              <a:t> (</a:t>
            </a:r>
            <a:r>
              <a:rPr lang="en-AU" sz="2400" i="1" dirty="0" smtClean="0"/>
              <a:t>Maintains relationships with the family and Polish </a:t>
            </a:r>
            <a:r>
              <a:rPr lang="en-AU" sz="2400" i="1" dirty="0" err="1" smtClean="0"/>
              <a:t>diaspora</a:t>
            </a:r>
            <a:r>
              <a:rPr lang="en-AU" sz="2400" dirty="0" smtClean="0"/>
              <a:t>)</a:t>
            </a:r>
          </a:p>
          <a:p>
            <a:r>
              <a:rPr lang="en-AU" sz="2400" dirty="0" err="1" smtClean="0"/>
              <a:t>Potrafi</a:t>
            </a:r>
            <a:r>
              <a:rPr lang="en-AU" sz="2400" dirty="0" smtClean="0"/>
              <a:t> </a:t>
            </a:r>
            <a:r>
              <a:rPr lang="en-AU" sz="2400" dirty="0" err="1" smtClean="0"/>
              <a:t>doceniać</a:t>
            </a:r>
            <a:r>
              <a:rPr lang="en-AU" sz="2400" dirty="0" smtClean="0"/>
              <a:t> </a:t>
            </a:r>
            <a:r>
              <a:rPr lang="en-AU" sz="2400" dirty="0" err="1" smtClean="0"/>
              <a:t>inne</a:t>
            </a:r>
            <a:r>
              <a:rPr lang="en-AU" sz="2400" dirty="0" smtClean="0"/>
              <a:t> </a:t>
            </a:r>
            <a:r>
              <a:rPr lang="en-AU" sz="2400" dirty="0" err="1" smtClean="0"/>
              <a:t>kultury</a:t>
            </a:r>
            <a:r>
              <a:rPr lang="en-AU" sz="2400" dirty="0" smtClean="0"/>
              <a:t> </a:t>
            </a:r>
            <a:r>
              <a:rPr lang="en-AU" sz="2400" dirty="0" err="1" smtClean="0"/>
              <a:t>i</a:t>
            </a:r>
            <a:r>
              <a:rPr lang="en-AU" sz="2400" dirty="0" smtClean="0"/>
              <a:t> </a:t>
            </a:r>
            <a:r>
              <a:rPr lang="en-AU" sz="2400" dirty="0" err="1" smtClean="0"/>
              <a:t>dopasowywać</a:t>
            </a:r>
            <a:r>
              <a:rPr lang="en-AU" sz="2400" dirty="0" smtClean="0"/>
              <a:t> </a:t>
            </a:r>
            <a:r>
              <a:rPr lang="en-AU" sz="2400" dirty="0" err="1" smtClean="0"/>
              <a:t>swoje</a:t>
            </a:r>
            <a:r>
              <a:rPr lang="en-AU" sz="2400" dirty="0" smtClean="0"/>
              <a:t> </a:t>
            </a:r>
            <a:r>
              <a:rPr lang="en-AU" sz="2400" dirty="0" err="1" smtClean="0"/>
              <a:t>zachowanie</a:t>
            </a:r>
            <a:r>
              <a:rPr lang="en-AU" sz="2400" dirty="0" smtClean="0"/>
              <a:t> do </a:t>
            </a:r>
            <a:r>
              <a:rPr lang="en-AU" sz="2400" dirty="0" err="1" smtClean="0"/>
              <a:t>rozmówcy</a:t>
            </a:r>
            <a:r>
              <a:rPr lang="en-AU" sz="2400" dirty="0" smtClean="0"/>
              <a:t>, </a:t>
            </a:r>
            <a:r>
              <a:rPr lang="en-AU" sz="2400" dirty="0" err="1" smtClean="0"/>
              <a:t>sytuacji</a:t>
            </a:r>
            <a:r>
              <a:rPr lang="en-AU" sz="2400" dirty="0" smtClean="0"/>
              <a:t> </a:t>
            </a:r>
            <a:r>
              <a:rPr lang="en-AU" sz="2400" dirty="0" err="1" smtClean="0"/>
              <a:t>i</a:t>
            </a:r>
            <a:r>
              <a:rPr lang="en-AU" sz="2400" dirty="0" smtClean="0"/>
              <a:t> </a:t>
            </a:r>
            <a:r>
              <a:rPr lang="en-AU" sz="2400" dirty="0" err="1" smtClean="0"/>
              <a:t>miejsca</a:t>
            </a:r>
            <a:r>
              <a:rPr lang="en-AU" sz="2400" dirty="0" smtClean="0"/>
              <a:t> (</a:t>
            </a:r>
            <a:r>
              <a:rPr lang="en-AU" sz="2400" i="1" dirty="0" smtClean="0"/>
              <a:t>Develops</a:t>
            </a:r>
            <a:r>
              <a:rPr lang="en-AU" sz="2400" dirty="0" smtClean="0"/>
              <a:t> </a:t>
            </a:r>
            <a:r>
              <a:rPr lang="en-AU" sz="2400" i="1" dirty="0" smtClean="0"/>
              <a:t>intercultural competence</a:t>
            </a:r>
            <a:r>
              <a:rPr lang="en-AU" sz="2400" dirty="0" smtClean="0"/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AU" sz="3600" b="1" dirty="0" smtClean="0"/>
              <a:t>Cognitive and language development</a:t>
            </a:r>
            <a:endParaRPr lang="en-AU" sz="3600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428736"/>
            <a:ext cx="8229600" cy="5286412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AU" dirty="0" smtClean="0"/>
              <a:t>	</a:t>
            </a:r>
            <a:r>
              <a:rPr lang="en-AU" sz="3100" dirty="0" err="1" smtClean="0"/>
              <a:t>Mózg</a:t>
            </a:r>
            <a:r>
              <a:rPr lang="en-AU" sz="3100" dirty="0" smtClean="0"/>
              <a:t> </a:t>
            </a:r>
            <a:r>
              <a:rPr lang="en-AU" sz="3100" dirty="0" err="1" smtClean="0"/>
              <a:t>osoby</a:t>
            </a:r>
            <a:r>
              <a:rPr lang="en-AU" sz="3100" dirty="0" smtClean="0"/>
              <a:t> </a:t>
            </a:r>
            <a:r>
              <a:rPr lang="en-AU" sz="3100" dirty="0" err="1" smtClean="0"/>
              <a:t>dwujęzycznej</a:t>
            </a:r>
            <a:r>
              <a:rPr lang="en-AU" sz="3100" dirty="0" smtClean="0"/>
              <a:t> </a:t>
            </a:r>
            <a:r>
              <a:rPr lang="en-AU" sz="3100" dirty="0" err="1" smtClean="0"/>
              <a:t>posiada</a:t>
            </a:r>
            <a:r>
              <a:rPr lang="en-AU" sz="3100" dirty="0" smtClean="0"/>
              <a:t> </a:t>
            </a:r>
            <a:r>
              <a:rPr lang="en-AU" sz="3100" dirty="0" err="1" smtClean="0"/>
              <a:t>gęstszą</a:t>
            </a:r>
            <a:r>
              <a:rPr lang="en-AU" sz="3100" dirty="0" smtClean="0"/>
              <a:t> </a:t>
            </a:r>
            <a:r>
              <a:rPr lang="en-AU" sz="3100" dirty="0" err="1" smtClean="0"/>
              <a:t>sieć</a:t>
            </a:r>
            <a:r>
              <a:rPr lang="en-AU" sz="3100" dirty="0" smtClean="0"/>
              <a:t> </a:t>
            </a:r>
            <a:r>
              <a:rPr lang="en-AU" sz="3100" dirty="0" err="1" smtClean="0"/>
              <a:t>szarych</a:t>
            </a:r>
            <a:r>
              <a:rPr lang="en-AU" sz="3100" dirty="0" smtClean="0"/>
              <a:t> </a:t>
            </a:r>
            <a:r>
              <a:rPr lang="en-AU" sz="3100" dirty="0" err="1" smtClean="0"/>
              <a:t>komórek</a:t>
            </a:r>
            <a:r>
              <a:rPr lang="en-AU" sz="3100" dirty="0" smtClean="0"/>
              <a:t>. Jest to </a:t>
            </a:r>
            <a:r>
              <a:rPr lang="en-AU" sz="3100" dirty="0" err="1" smtClean="0"/>
              <a:t>najlepiej</a:t>
            </a:r>
            <a:r>
              <a:rPr lang="en-AU" sz="3100" dirty="0" smtClean="0"/>
              <a:t> </a:t>
            </a:r>
            <a:r>
              <a:rPr lang="en-AU" sz="3100" dirty="0" err="1" smtClean="0"/>
              <a:t>widoczne</a:t>
            </a:r>
            <a:r>
              <a:rPr lang="en-AU" sz="3100" dirty="0" smtClean="0"/>
              <a:t> u </a:t>
            </a:r>
            <a:r>
              <a:rPr lang="en-AU" sz="3100" dirty="0" err="1" smtClean="0"/>
              <a:t>osób</a:t>
            </a:r>
            <a:r>
              <a:rPr lang="en-AU" sz="3100" dirty="0" smtClean="0"/>
              <a:t>, </a:t>
            </a:r>
            <a:r>
              <a:rPr lang="en-AU" sz="3100" dirty="0" err="1" smtClean="0"/>
              <a:t>które</a:t>
            </a:r>
            <a:r>
              <a:rPr lang="en-AU" sz="3100" dirty="0" smtClean="0"/>
              <a:t> </a:t>
            </a:r>
            <a:r>
              <a:rPr lang="en-AU" sz="3100" dirty="0" err="1" smtClean="0"/>
              <a:t>zaczęły</a:t>
            </a:r>
            <a:r>
              <a:rPr lang="en-AU" sz="3100" dirty="0" smtClean="0"/>
              <a:t> </a:t>
            </a:r>
            <a:r>
              <a:rPr lang="en-AU" sz="3100" dirty="0" err="1" smtClean="0"/>
              <a:t>nabywanie</a:t>
            </a:r>
            <a:r>
              <a:rPr lang="en-AU" sz="3100" dirty="0" smtClean="0"/>
              <a:t> J2 </a:t>
            </a:r>
            <a:r>
              <a:rPr lang="en-AU" sz="3100" dirty="0" err="1" smtClean="0"/>
              <a:t>przed</a:t>
            </a:r>
            <a:r>
              <a:rPr lang="en-AU" sz="3100" dirty="0" smtClean="0"/>
              <a:t> 5 </a:t>
            </a:r>
            <a:r>
              <a:rPr lang="en-AU" sz="3100" dirty="0" err="1" smtClean="0"/>
              <a:t>rokiem</a:t>
            </a:r>
            <a:r>
              <a:rPr lang="en-AU" sz="3100" dirty="0" smtClean="0"/>
              <a:t> </a:t>
            </a:r>
            <a:r>
              <a:rPr lang="en-AU" sz="3100" dirty="0" err="1" smtClean="0"/>
              <a:t>życia</a:t>
            </a:r>
            <a:r>
              <a:rPr lang="en-AU" sz="3100" dirty="0" smtClean="0"/>
              <a:t> (</a:t>
            </a:r>
            <a:r>
              <a:rPr lang="en-AU" sz="3100" i="1" dirty="0" smtClean="0"/>
              <a:t>Nature</a:t>
            </a:r>
            <a:r>
              <a:rPr lang="en-AU" sz="3100" dirty="0" smtClean="0"/>
              <a:t> 2004). (</a:t>
            </a:r>
            <a:r>
              <a:rPr lang="en-AU" sz="3100" i="1" dirty="0" smtClean="0"/>
              <a:t>Bilingual people have more and thicker grey matter</a:t>
            </a:r>
            <a:r>
              <a:rPr lang="en-AU" sz="3100" dirty="0" smtClean="0"/>
              <a:t>)</a:t>
            </a:r>
          </a:p>
          <a:p>
            <a:pPr>
              <a:buNone/>
            </a:pPr>
            <a:endParaRPr lang="en-AU" sz="3100" dirty="0" smtClean="0"/>
          </a:p>
          <a:p>
            <a:pPr>
              <a:buNone/>
            </a:pPr>
            <a:r>
              <a:rPr lang="en-AU" sz="3100" b="1" dirty="0" err="1" smtClean="0"/>
              <a:t>Dziecko</a:t>
            </a:r>
            <a:r>
              <a:rPr lang="en-AU" sz="3100" b="1" dirty="0" smtClean="0"/>
              <a:t>, </a:t>
            </a:r>
            <a:r>
              <a:rPr lang="en-AU" sz="3100" b="1" dirty="0" err="1" smtClean="0"/>
              <a:t>które</a:t>
            </a:r>
            <a:r>
              <a:rPr lang="en-AU" sz="3100" b="1" dirty="0" smtClean="0"/>
              <a:t> </a:t>
            </a:r>
            <a:r>
              <a:rPr lang="en-AU" sz="3100" b="1" dirty="0" err="1" smtClean="0"/>
              <a:t>mówi</a:t>
            </a:r>
            <a:r>
              <a:rPr lang="en-AU" sz="3100" b="1" dirty="0" smtClean="0"/>
              <a:t> </a:t>
            </a:r>
            <a:r>
              <a:rPr lang="en-AU" sz="3100" b="1" dirty="0" err="1" smtClean="0"/>
              <a:t>po</a:t>
            </a:r>
            <a:r>
              <a:rPr lang="en-AU" sz="3100" b="1" dirty="0" smtClean="0"/>
              <a:t> </a:t>
            </a:r>
            <a:r>
              <a:rPr lang="en-AU" sz="3100" b="1" dirty="0" err="1" smtClean="0"/>
              <a:t>polsku</a:t>
            </a:r>
            <a:r>
              <a:rPr lang="en-AU" sz="3100" b="1" dirty="0" smtClean="0"/>
              <a:t> </a:t>
            </a:r>
            <a:r>
              <a:rPr lang="en-AU" sz="3100" b="1" dirty="0" smtClean="0"/>
              <a:t>(</a:t>
            </a:r>
            <a:r>
              <a:rPr lang="en-AU" sz="3100" b="1" i="1" dirty="0" smtClean="0"/>
              <a:t>A child who speaks </a:t>
            </a:r>
            <a:r>
              <a:rPr lang="en-AU" sz="3100" b="1" i="1" dirty="0" smtClean="0"/>
              <a:t>Polish</a:t>
            </a:r>
            <a:r>
              <a:rPr lang="en-AU" sz="3100" b="1" dirty="0" smtClean="0"/>
              <a:t>)</a:t>
            </a:r>
            <a:r>
              <a:rPr lang="en-AU" sz="3100" b="1" i="1" dirty="0" smtClean="0"/>
              <a:t> </a:t>
            </a:r>
            <a:r>
              <a:rPr lang="en-AU" sz="3100" b="1" dirty="0" smtClean="0"/>
              <a:t>... </a:t>
            </a:r>
            <a:endParaRPr lang="en-AU" sz="3100" b="1" dirty="0" smtClean="0"/>
          </a:p>
          <a:p>
            <a:r>
              <a:rPr lang="en-AU" sz="3100" dirty="0" err="1" smtClean="0"/>
              <a:t>Potrafi</a:t>
            </a:r>
            <a:r>
              <a:rPr lang="en-AU" sz="3100" dirty="0" smtClean="0"/>
              <a:t> </a:t>
            </a:r>
            <a:r>
              <a:rPr lang="en-AU" sz="3100" dirty="0" err="1" smtClean="0"/>
              <a:t>myśleć</a:t>
            </a:r>
            <a:r>
              <a:rPr lang="en-AU" sz="3100" dirty="0" smtClean="0"/>
              <a:t> </a:t>
            </a:r>
            <a:r>
              <a:rPr lang="en-AU" sz="3100" dirty="0" err="1" smtClean="0"/>
              <a:t>kreatywnie</a:t>
            </a:r>
            <a:r>
              <a:rPr lang="en-AU" sz="3100" dirty="0" smtClean="0"/>
              <a:t> (</a:t>
            </a:r>
            <a:r>
              <a:rPr lang="en-AU" sz="3100" dirty="0" err="1" smtClean="0"/>
              <a:t>różne</a:t>
            </a:r>
            <a:r>
              <a:rPr lang="en-AU" sz="3100" dirty="0" smtClean="0"/>
              <a:t> </a:t>
            </a:r>
            <a:r>
              <a:rPr lang="en-AU" sz="3100" dirty="0" err="1" smtClean="0"/>
              <a:t>metody</a:t>
            </a:r>
            <a:r>
              <a:rPr lang="en-AU" sz="3100" dirty="0" smtClean="0"/>
              <a:t> </a:t>
            </a:r>
            <a:r>
              <a:rPr lang="en-AU" sz="3100" dirty="0" err="1" smtClean="0"/>
              <a:t>rozwiązywania</a:t>
            </a:r>
            <a:r>
              <a:rPr lang="en-AU" sz="3100" dirty="0" smtClean="0"/>
              <a:t> </a:t>
            </a:r>
            <a:r>
              <a:rPr lang="en-AU" sz="3100" dirty="0" err="1" smtClean="0"/>
              <a:t>tego</a:t>
            </a:r>
            <a:r>
              <a:rPr lang="en-AU" sz="3100" dirty="0" smtClean="0"/>
              <a:t> </a:t>
            </a:r>
            <a:r>
              <a:rPr lang="en-AU" sz="3100" dirty="0" err="1" smtClean="0"/>
              <a:t>samego</a:t>
            </a:r>
            <a:r>
              <a:rPr lang="en-AU" sz="3100" dirty="0" smtClean="0"/>
              <a:t> </a:t>
            </a:r>
            <a:r>
              <a:rPr lang="en-AU" sz="3100" dirty="0" err="1" smtClean="0"/>
              <a:t>problemu</a:t>
            </a:r>
            <a:r>
              <a:rPr lang="en-AU" sz="3100" dirty="0" smtClean="0"/>
              <a:t>) (</a:t>
            </a:r>
            <a:r>
              <a:rPr lang="en-AU" sz="3100" i="1" dirty="0" smtClean="0"/>
              <a:t>Is a creative thinker</a:t>
            </a:r>
            <a:r>
              <a:rPr lang="en-AU" sz="3100" dirty="0" smtClean="0"/>
              <a:t>)</a:t>
            </a:r>
          </a:p>
          <a:p>
            <a:r>
              <a:rPr lang="en-AU" sz="3100" dirty="0" err="1" smtClean="0"/>
              <a:t>Wcześnie</a:t>
            </a:r>
            <a:r>
              <a:rPr lang="en-AU" sz="3100" dirty="0" smtClean="0"/>
              <a:t> </a:t>
            </a:r>
            <a:r>
              <a:rPr lang="en-AU" sz="3100" dirty="0" err="1" smtClean="0"/>
              <a:t>rozumie</a:t>
            </a:r>
            <a:r>
              <a:rPr lang="en-AU" sz="3100" dirty="0" smtClean="0"/>
              <a:t> </a:t>
            </a:r>
            <a:r>
              <a:rPr lang="en-AU" sz="3100" dirty="0" err="1" smtClean="0"/>
              <a:t>znaczenie</a:t>
            </a:r>
            <a:r>
              <a:rPr lang="en-AU" sz="3100" dirty="0" smtClean="0"/>
              <a:t> </a:t>
            </a:r>
            <a:r>
              <a:rPr lang="en-AU" sz="3100" dirty="0" err="1" smtClean="0"/>
              <a:t>i</a:t>
            </a:r>
            <a:r>
              <a:rPr lang="en-AU" sz="3100" dirty="0" smtClean="0"/>
              <a:t> </a:t>
            </a:r>
            <a:r>
              <a:rPr lang="en-AU" sz="3100" dirty="0" err="1" smtClean="0"/>
              <a:t>względność</a:t>
            </a:r>
            <a:r>
              <a:rPr lang="en-AU" sz="3100" dirty="0" smtClean="0"/>
              <a:t> </a:t>
            </a:r>
            <a:r>
              <a:rPr lang="en-AU" sz="3100" dirty="0" err="1" smtClean="0"/>
              <a:t>symboli</a:t>
            </a:r>
            <a:r>
              <a:rPr lang="en-AU" sz="3100" dirty="0" smtClean="0"/>
              <a:t> (</a:t>
            </a:r>
            <a:r>
              <a:rPr lang="en-AU" sz="3100" dirty="0" err="1" smtClean="0"/>
              <a:t>np</a:t>
            </a:r>
            <a:r>
              <a:rPr lang="en-AU" sz="3100" dirty="0" smtClean="0"/>
              <a:t>. </a:t>
            </a:r>
            <a:r>
              <a:rPr lang="en-AU" sz="3100" dirty="0" err="1" smtClean="0"/>
              <a:t>słów</a:t>
            </a:r>
            <a:r>
              <a:rPr lang="en-AU" sz="3100" dirty="0" smtClean="0"/>
              <a:t>)</a:t>
            </a:r>
          </a:p>
          <a:p>
            <a:r>
              <a:rPr lang="en-AU" sz="3100" dirty="0" err="1" smtClean="0"/>
              <a:t>Posiada</a:t>
            </a:r>
            <a:r>
              <a:rPr lang="en-AU" sz="3100" dirty="0" smtClean="0"/>
              <a:t> </a:t>
            </a:r>
            <a:r>
              <a:rPr lang="en-AU" sz="3100" dirty="0" err="1" smtClean="0"/>
              <a:t>wiedzę</a:t>
            </a:r>
            <a:r>
              <a:rPr lang="en-AU" sz="3100" dirty="0" smtClean="0"/>
              <a:t> </a:t>
            </a:r>
            <a:r>
              <a:rPr lang="en-AU" sz="3100" dirty="0" err="1" smtClean="0"/>
              <a:t>metajęzykową</a:t>
            </a:r>
            <a:r>
              <a:rPr lang="en-AU" sz="3100" dirty="0" smtClean="0"/>
              <a:t>, </a:t>
            </a:r>
            <a:r>
              <a:rPr lang="en-AU" sz="3100" dirty="0" err="1" smtClean="0"/>
              <a:t>która</a:t>
            </a:r>
            <a:r>
              <a:rPr lang="en-AU" sz="3100" dirty="0" smtClean="0"/>
              <a:t> </a:t>
            </a:r>
            <a:r>
              <a:rPr lang="en-AU" sz="3100" dirty="0" err="1" smtClean="0"/>
              <a:t>pozwala</a:t>
            </a:r>
            <a:r>
              <a:rPr lang="en-AU" sz="3100" dirty="0" smtClean="0"/>
              <a:t> mu </a:t>
            </a:r>
            <a:r>
              <a:rPr lang="en-AU" sz="3100" dirty="0" err="1" smtClean="0"/>
              <a:t>uczyć</a:t>
            </a:r>
            <a:r>
              <a:rPr lang="en-AU" sz="3100" dirty="0" smtClean="0"/>
              <a:t> </a:t>
            </a:r>
            <a:r>
              <a:rPr lang="en-AU" sz="3100" dirty="0" err="1" smtClean="0"/>
              <a:t>się</a:t>
            </a:r>
            <a:r>
              <a:rPr lang="en-AU" sz="3100" dirty="0" smtClean="0"/>
              <a:t> </a:t>
            </a:r>
            <a:r>
              <a:rPr lang="en-AU" sz="3100" dirty="0" err="1" smtClean="0"/>
              <a:t>kolejnych</a:t>
            </a:r>
            <a:r>
              <a:rPr lang="en-AU" sz="3100" dirty="0" smtClean="0"/>
              <a:t> </a:t>
            </a:r>
            <a:r>
              <a:rPr lang="en-AU" sz="3100" dirty="0" err="1" smtClean="0"/>
              <a:t>języków</a:t>
            </a:r>
            <a:r>
              <a:rPr lang="en-AU" sz="3100" dirty="0" smtClean="0"/>
              <a:t> (</a:t>
            </a:r>
            <a:r>
              <a:rPr lang="en-AU" sz="3100" i="1" dirty="0" smtClean="0"/>
              <a:t>Appreciates the </a:t>
            </a:r>
            <a:r>
              <a:rPr lang="en-AU" sz="3100" i="1" dirty="0" smtClean="0"/>
              <a:t>relative nature </a:t>
            </a:r>
            <a:r>
              <a:rPr lang="en-AU" sz="3100" i="1" dirty="0" smtClean="0"/>
              <a:t>of symbols</a:t>
            </a:r>
            <a:r>
              <a:rPr lang="en-AU" sz="3100" dirty="0" smtClean="0"/>
              <a:t>)</a:t>
            </a:r>
          </a:p>
          <a:p>
            <a:r>
              <a:rPr lang="en-AU" sz="3100" dirty="0" err="1" smtClean="0"/>
              <a:t>Szybciej</a:t>
            </a:r>
            <a:r>
              <a:rPr lang="en-AU" sz="3100" dirty="0" smtClean="0"/>
              <a:t> </a:t>
            </a:r>
            <a:r>
              <a:rPr lang="en-AU" sz="3100" dirty="0" err="1" smtClean="0"/>
              <a:t>nauczy</a:t>
            </a:r>
            <a:r>
              <a:rPr lang="en-AU" sz="3100" dirty="0" smtClean="0"/>
              <a:t> </a:t>
            </a:r>
            <a:r>
              <a:rPr lang="en-AU" sz="3100" dirty="0" err="1" smtClean="0"/>
              <a:t>się</a:t>
            </a:r>
            <a:r>
              <a:rPr lang="en-AU" sz="3100" dirty="0" smtClean="0"/>
              <a:t> </a:t>
            </a:r>
            <a:r>
              <a:rPr lang="en-AU" sz="3100" dirty="0" err="1" smtClean="0"/>
              <a:t>czytać</a:t>
            </a:r>
            <a:r>
              <a:rPr lang="en-AU" sz="3100" dirty="0" smtClean="0"/>
              <a:t> </a:t>
            </a:r>
            <a:r>
              <a:rPr lang="en-AU" sz="3100" dirty="0" err="1" smtClean="0"/>
              <a:t>po</a:t>
            </a:r>
            <a:r>
              <a:rPr lang="en-AU" sz="3100" dirty="0" smtClean="0"/>
              <a:t> </a:t>
            </a:r>
            <a:r>
              <a:rPr lang="en-AU" sz="3100" dirty="0" err="1" smtClean="0"/>
              <a:t>angielsku</a:t>
            </a:r>
            <a:r>
              <a:rPr lang="en-AU" sz="3100" dirty="0" smtClean="0"/>
              <a:t> (</a:t>
            </a:r>
            <a:r>
              <a:rPr lang="en-AU" sz="3100" dirty="0" err="1" smtClean="0"/>
              <a:t>świadomość</a:t>
            </a:r>
            <a:r>
              <a:rPr lang="en-AU" sz="3100" dirty="0" smtClean="0"/>
              <a:t> </a:t>
            </a:r>
            <a:r>
              <a:rPr lang="en-AU" sz="3100" dirty="0" err="1" smtClean="0"/>
              <a:t>fonologiczna</a:t>
            </a:r>
            <a:r>
              <a:rPr lang="en-AU" sz="3100" dirty="0" smtClean="0"/>
              <a:t>, </a:t>
            </a:r>
            <a:r>
              <a:rPr lang="en-AU" sz="3100" dirty="0" err="1" smtClean="0"/>
              <a:t>rymowanki</a:t>
            </a:r>
            <a:r>
              <a:rPr lang="en-AU" sz="3100" dirty="0" smtClean="0"/>
              <a:t>, </a:t>
            </a:r>
            <a:r>
              <a:rPr lang="en-AU" sz="3100" dirty="0" err="1" smtClean="0"/>
              <a:t>wyszukiwanie</a:t>
            </a:r>
            <a:r>
              <a:rPr lang="en-AU" sz="3100" dirty="0" smtClean="0"/>
              <a:t> </a:t>
            </a:r>
            <a:r>
              <a:rPr lang="en-AU" sz="3100" dirty="0" err="1" smtClean="0"/>
              <a:t>informacji</a:t>
            </a:r>
            <a:r>
              <a:rPr lang="en-AU" sz="3100" dirty="0" smtClean="0"/>
              <a:t>, </a:t>
            </a:r>
            <a:r>
              <a:rPr lang="en-AU" sz="3100" dirty="0" err="1" smtClean="0"/>
              <a:t>synteza</a:t>
            </a:r>
            <a:r>
              <a:rPr lang="en-AU" sz="3100" dirty="0" smtClean="0"/>
              <a:t>) (</a:t>
            </a:r>
            <a:r>
              <a:rPr lang="en-AU" sz="3100" i="1" dirty="0" smtClean="0"/>
              <a:t>Will learn to read in English more quickly</a:t>
            </a:r>
            <a:r>
              <a:rPr lang="en-AU" sz="3100" dirty="0" smtClean="0"/>
              <a:t>)</a:t>
            </a:r>
          </a:p>
          <a:p>
            <a:r>
              <a:rPr lang="en-AU" sz="3100" dirty="0" err="1" smtClean="0"/>
              <a:t>Potrafi</a:t>
            </a:r>
            <a:r>
              <a:rPr lang="en-AU" sz="3100" dirty="0" smtClean="0"/>
              <a:t> </a:t>
            </a:r>
            <a:r>
              <a:rPr lang="en-AU" sz="3100" dirty="0" err="1" smtClean="0"/>
              <a:t>przełożyć</a:t>
            </a:r>
            <a:r>
              <a:rPr lang="en-AU" sz="3100" dirty="0" smtClean="0"/>
              <a:t> </a:t>
            </a:r>
            <a:r>
              <a:rPr lang="en-AU" sz="3100" dirty="0" err="1" smtClean="0"/>
              <a:t>umiejętność</a:t>
            </a:r>
            <a:r>
              <a:rPr lang="en-AU" sz="3100" dirty="0" smtClean="0"/>
              <a:t> </a:t>
            </a:r>
            <a:r>
              <a:rPr lang="en-AU" sz="3100" dirty="0" err="1" smtClean="0"/>
              <a:t>pisania</a:t>
            </a:r>
            <a:r>
              <a:rPr lang="en-AU" sz="3100" dirty="0" smtClean="0"/>
              <a:t> (</a:t>
            </a:r>
            <a:r>
              <a:rPr lang="en-AU" sz="3100" dirty="0" err="1" smtClean="0"/>
              <a:t>organizacji</a:t>
            </a:r>
            <a:r>
              <a:rPr lang="en-AU" sz="3100" dirty="0" smtClean="0"/>
              <a:t> </a:t>
            </a:r>
            <a:r>
              <a:rPr lang="en-AU" sz="3100" dirty="0" err="1" smtClean="0"/>
              <a:t>tekstu</a:t>
            </a:r>
            <a:r>
              <a:rPr lang="en-AU" sz="3100" dirty="0" smtClean="0"/>
              <a:t>) </a:t>
            </a:r>
            <a:r>
              <a:rPr lang="en-AU" sz="3100" dirty="0" err="1" smtClean="0"/>
              <a:t>oraz</a:t>
            </a:r>
            <a:r>
              <a:rPr lang="en-AU" sz="3100" dirty="0" smtClean="0"/>
              <a:t> </a:t>
            </a:r>
            <a:r>
              <a:rPr lang="en-AU" sz="3100" dirty="0" err="1" smtClean="0"/>
              <a:t>liczenia</a:t>
            </a:r>
            <a:r>
              <a:rPr lang="en-AU" sz="3100" dirty="0" smtClean="0"/>
              <a:t> w </a:t>
            </a:r>
            <a:r>
              <a:rPr lang="en-AU" sz="3100" dirty="0" err="1" smtClean="0"/>
              <a:t>języku</a:t>
            </a:r>
            <a:r>
              <a:rPr lang="en-AU" sz="3100" dirty="0" smtClean="0"/>
              <a:t> </a:t>
            </a:r>
            <a:r>
              <a:rPr lang="en-AU" sz="3100" dirty="0" err="1" smtClean="0"/>
              <a:t>polskim</a:t>
            </a:r>
            <a:r>
              <a:rPr lang="en-AU" sz="3100" dirty="0" smtClean="0"/>
              <a:t> </a:t>
            </a:r>
            <a:r>
              <a:rPr lang="en-AU" sz="3100" dirty="0" err="1" smtClean="0"/>
              <a:t>na</a:t>
            </a:r>
            <a:r>
              <a:rPr lang="en-AU" sz="3100" dirty="0" smtClean="0"/>
              <a:t> </a:t>
            </a:r>
            <a:r>
              <a:rPr lang="en-AU" sz="3100" dirty="0" err="1" smtClean="0"/>
              <a:t>język</a:t>
            </a:r>
            <a:r>
              <a:rPr lang="en-AU" sz="3100" dirty="0" smtClean="0"/>
              <a:t> </a:t>
            </a:r>
            <a:r>
              <a:rPr lang="en-AU" sz="3100" dirty="0" err="1" smtClean="0"/>
              <a:t>angielski</a:t>
            </a:r>
            <a:r>
              <a:rPr lang="en-AU" sz="3100" dirty="0" smtClean="0"/>
              <a:t> (</a:t>
            </a:r>
            <a:r>
              <a:rPr lang="en-AU" sz="3100" i="1" dirty="0" smtClean="0"/>
              <a:t>Will transfer writing skills from Polish into English</a:t>
            </a:r>
            <a:r>
              <a:rPr lang="en-AU" sz="3100" dirty="0" smtClean="0"/>
              <a:t>)</a:t>
            </a:r>
          </a:p>
          <a:p>
            <a:endParaRPr lang="en-A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AU" sz="3600" b="1" dirty="0" smtClean="0"/>
              <a:t>Adulthood</a:t>
            </a:r>
            <a:endParaRPr lang="en-AU" sz="3600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2571745"/>
            <a:ext cx="8229600" cy="2357453"/>
          </a:xfrm>
        </p:spPr>
        <p:txBody>
          <a:bodyPr>
            <a:normAutofit/>
          </a:bodyPr>
          <a:lstStyle/>
          <a:p>
            <a:r>
              <a:rPr lang="en-AU" sz="2200" dirty="0" err="1" smtClean="0"/>
              <a:t>Osoby</a:t>
            </a:r>
            <a:r>
              <a:rPr lang="en-AU" sz="2200" dirty="0" smtClean="0"/>
              <a:t> </a:t>
            </a:r>
            <a:r>
              <a:rPr lang="en-AU" sz="2200" dirty="0" err="1" smtClean="0"/>
              <a:t>dwujęzyczne</a:t>
            </a:r>
            <a:r>
              <a:rPr lang="en-AU" sz="2200" dirty="0" smtClean="0"/>
              <a:t> </a:t>
            </a:r>
            <a:r>
              <a:rPr lang="en-AU" sz="2200" dirty="0" err="1" smtClean="0"/>
              <a:t>przeciętnie</a:t>
            </a:r>
            <a:r>
              <a:rPr lang="en-AU" sz="2200" dirty="0" smtClean="0"/>
              <a:t> o 4 </a:t>
            </a:r>
            <a:r>
              <a:rPr lang="en-AU" sz="2200" dirty="0" err="1" smtClean="0"/>
              <a:t>lata</a:t>
            </a:r>
            <a:r>
              <a:rPr lang="en-AU" sz="2200" dirty="0" smtClean="0"/>
              <a:t> </a:t>
            </a:r>
            <a:r>
              <a:rPr lang="en-AU" sz="2200" dirty="0" err="1" smtClean="0"/>
              <a:t>później</a:t>
            </a:r>
            <a:r>
              <a:rPr lang="en-AU" sz="2200" dirty="0" smtClean="0"/>
              <a:t> </a:t>
            </a:r>
            <a:r>
              <a:rPr lang="en-AU" sz="2200" dirty="0" err="1" smtClean="0"/>
              <a:t>zapadają</a:t>
            </a:r>
            <a:r>
              <a:rPr lang="en-AU" sz="2200" dirty="0" smtClean="0"/>
              <a:t> </a:t>
            </a:r>
            <a:r>
              <a:rPr lang="en-AU" sz="2200" dirty="0" err="1" smtClean="0"/>
              <a:t>na</a:t>
            </a:r>
            <a:r>
              <a:rPr lang="en-AU" sz="2200" dirty="0" smtClean="0"/>
              <a:t> </a:t>
            </a:r>
            <a:r>
              <a:rPr lang="en-AU" sz="2200" dirty="0" err="1" smtClean="0"/>
              <a:t>demencję</a:t>
            </a:r>
            <a:r>
              <a:rPr lang="en-AU" sz="2200" dirty="0" smtClean="0"/>
              <a:t> </a:t>
            </a:r>
            <a:r>
              <a:rPr lang="en-AU" sz="2200" dirty="0" err="1" smtClean="0"/>
              <a:t>i</a:t>
            </a:r>
            <a:r>
              <a:rPr lang="en-AU" sz="2200" dirty="0" smtClean="0"/>
              <a:t> </a:t>
            </a:r>
            <a:r>
              <a:rPr lang="en-AU" sz="2200" dirty="0" err="1" smtClean="0"/>
              <a:t>chorobę</a:t>
            </a:r>
            <a:r>
              <a:rPr lang="en-AU" sz="2200" dirty="0" smtClean="0"/>
              <a:t> </a:t>
            </a:r>
            <a:r>
              <a:rPr lang="en-AU" sz="2200" dirty="0" err="1" smtClean="0"/>
              <a:t>Alzheimera</a:t>
            </a:r>
            <a:r>
              <a:rPr lang="en-AU" sz="2200" dirty="0" smtClean="0"/>
              <a:t> (</a:t>
            </a:r>
            <a:r>
              <a:rPr lang="en-AU" sz="2200" i="1" dirty="0" smtClean="0"/>
              <a:t>Delays the onset of dementia or Alzheimer’s disease by 4 years</a:t>
            </a:r>
            <a:r>
              <a:rPr lang="en-AU" sz="2200" dirty="0" smtClean="0"/>
              <a:t>)</a:t>
            </a:r>
          </a:p>
          <a:p>
            <a:r>
              <a:rPr lang="en-AU" sz="2200" dirty="0" err="1" smtClean="0"/>
              <a:t>Im</a:t>
            </a:r>
            <a:r>
              <a:rPr lang="en-AU" sz="2200" dirty="0" smtClean="0"/>
              <a:t> </a:t>
            </a:r>
            <a:r>
              <a:rPr lang="en-AU" sz="2200" dirty="0" err="1" smtClean="0"/>
              <a:t>więcej</a:t>
            </a:r>
            <a:r>
              <a:rPr lang="en-AU" sz="2200" dirty="0" smtClean="0"/>
              <a:t> </a:t>
            </a:r>
            <a:r>
              <a:rPr lang="en-AU" sz="2200" dirty="0" err="1" smtClean="0"/>
              <a:t>osoba</a:t>
            </a:r>
            <a:r>
              <a:rPr lang="en-AU" sz="2200" dirty="0" smtClean="0"/>
              <a:t> </a:t>
            </a:r>
            <a:r>
              <a:rPr lang="en-AU" sz="2200" dirty="0" err="1" smtClean="0"/>
              <a:t>zna</a:t>
            </a:r>
            <a:r>
              <a:rPr lang="en-AU" sz="2200" dirty="0" smtClean="0"/>
              <a:t> </a:t>
            </a:r>
            <a:r>
              <a:rPr lang="en-AU" sz="2200" dirty="0" err="1" smtClean="0"/>
              <a:t>języków</a:t>
            </a:r>
            <a:r>
              <a:rPr lang="en-AU" sz="2200" dirty="0" smtClean="0"/>
              <a:t>, </a:t>
            </a:r>
            <a:r>
              <a:rPr lang="en-AU" sz="2200" dirty="0" err="1" smtClean="0"/>
              <a:t>tym</a:t>
            </a:r>
            <a:r>
              <a:rPr lang="en-AU" sz="2200" dirty="0" smtClean="0"/>
              <a:t> </a:t>
            </a:r>
            <a:r>
              <a:rPr lang="en-AU" sz="2200" dirty="0" err="1" smtClean="0"/>
              <a:t>późniejsza</a:t>
            </a:r>
            <a:r>
              <a:rPr lang="en-AU" sz="2200" dirty="0" smtClean="0"/>
              <a:t> </a:t>
            </a:r>
            <a:r>
              <a:rPr lang="en-AU" sz="2200" dirty="0" err="1" smtClean="0"/>
              <a:t>diagnoza</a:t>
            </a:r>
            <a:endParaRPr lang="en-AU" sz="2200" dirty="0" smtClean="0"/>
          </a:p>
          <a:p>
            <a:r>
              <a:rPr lang="en-AU" sz="2200" dirty="0" err="1" smtClean="0"/>
              <a:t>Bilingwizm</a:t>
            </a:r>
            <a:r>
              <a:rPr lang="en-AU" sz="2200" dirty="0" smtClean="0"/>
              <a:t> </a:t>
            </a:r>
            <a:r>
              <a:rPr lang="en-AU" sz="2200" dirty="0" err="1" smtClean="0"/>
              <a:t>może</a:t>
            </a:r>
            <a:r>
              <a:rPr lang="en-AU" sz="2200" dirty="0" smtClean="0"/>
              <a:t> </a:t>
            </a:r>
            <a:r>
              <a:rPr lang="en-AU" sz="2200" dirty="0" err="1" smtClean="0"/>
              <a:t>być</a:t>
            </a:r>
            <a:r>
              <a:rPr lang="en-AU" sz="2200" dirty="0" smtClean="0"/>
              <a:t> </a:t>
            </a:r>
            <a:r>
              <a:rPr lang="en-AU" sz="2200" dirty="0" err="1" smtClean="0"/>
              <a:t>pomocny</a:t>
            </a:r>
            <a:r>
              <a:rPr lang="en-AU" sz="2200" dirty="0" smtClean="0"/>
              <a:t> w </a:t>
            </a:r>
            <a:r>
              <a:rPr lang="en-AU" sz="2200" dirty="0" err="1" smtClean="0"/>
              <a:t>przezwyciężaniu</a:t>
            </a:r>
            <a:r>
              <a:rPr lang="en-AU" sz="2200" dirty="0" smtClean="0"/>
              <a:t> </a:t>
            </a:r>
            <a:r>
              <a:rPr lang="en-AU" sz="2200" dirty="0" err="1" smtClean="0"/>
              <a:t>afazji</a:t>
            </a:r>
            <a:r>
              <a:rPr lang="en-AU" sz="2200" dirty="0" smtClean="0"/>
              <a:t> (</a:t>
            </a:r>
            <a:r>
              <a:rPr lang="en-AU" sz="2200" dirty="0" err="1" smtClean="0"/>
              <a:t>wylew</a:t>
            </a:r>
            <a:r>
              <a:rPr lang="en-AU" sz="2200" dirty="0" smtClean="0"/>
              <a:t>, </a:t>
            </a:r>
            <a:r>
              <a:rPr lang="en-AU" sz="2200" dirty="0" err="1" smtClean="0"/>
              <a:t>udar</a:t>
            </a:r>
            <a:r>
              <a:rPr lang="en-AU" sz="2200" dirty="0" smtClean="0"/>
              <a:t>) (</a:t>
            </a:r>
            <a:r>
              <a:rPr lang="en-AU" sz="2200" i="1" dirty="0" smtClean="0"/>
              <a:t>Useful tool in aphasia rehabilitation</a:t>
            </a:r>
            <a:r>
              <a:rPr lang="en-AU" sz="2200" dirty="0" smtClean="0"/>
              <a:t>)</a:t>
            </a:r>
            <a:endParaRPr lang="en-AU" sz="2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571612"/>
            <a:ext cx="8229600" cy="464347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AU" dirty="0" smtClean="0"/>
              <a:t>	</a:t>
            </a:r>
            <a:r>
              <a:rPr lang="en-AU" sz="2400" dirty="0" err="1" smtClean="0"/>
              <a:t>Proces</a:t>
            </a:r>
            <a:r>
              <a:rPr lang="en-AU" sz="2400" dirty="0" smtClean="0"/>
              <a:t> </a:t>
            </a:r>
            <a:r>
              <a:rPr lang="en-AU" sz="2400" dirty="0" err="1" smtClean="0"/>
              <a:t>nabywania</a:t>
            </a:r>
            <a:r>
              <a:rPr lang="en-AU" sz="2400" dirty="0" smtClean="0"/>
              <a:t> </a:t>
            </a:r>
            <a:r>
              <a:rPr lang="en-AU" sz="2400" dirty="0" err="1" smtClean="0"/>
              <a:t>dwóch</a:t>
            </a:r>
            <a:r>
              <a:rPr lang="en-AU" sz="2400" dirty="0" smtClean="0"/>
              <a:t> </a:t>
            </a:r>
            <a:r>
              <a:rPr lang="en-AU" sz="2400" dirty="0" err="1" smtClean="0"/>
              <a:t>języków</a:t>
            </a:r>
            <a:r>
              <a:rPr lang="en-AU" sz="2400" dirty="0" smtClean="0"/>
              <a:t> </a:t>
            </a:r>
            <a:r>
              <a:rPr lang="en-AU" sz="2400" dirty="0" err="1" smtClean="0"/>
              <a:t>przez</a:t>
            </a:r>
            <a:r>
              <a:rPr lang="en-AU" sz="2400" dirty="0" smtClean="0"/>
              <a:t> </a:t>
            </a:r>
            <a:r>
              <a:rPr lang="en-AU" sz="2400" dirty="0" err="1" smtClean="0"/>
              <a:t>dziecko</a:t>
            </a:r>
            <a:r>
              <a:rPr lang="en-AU" sz="2400" dirty="0" smtClean="0"/>
              <a:t> w </a:t>
            </a:r>
            <a:r>
              <a:rPr lang="en-AU" sz="2400" dirty="0" err="1" smtClean="0"/>
              <a:t>rodzinie</a:t>
            </a:r>
            <a:r>
              <a:rPr lang="en-AU" sz="2400" dirty="0" smtClean="0"/>
              <a:t> </a:t>
            </a:r>
            <a:r>
              <a:rPr lang="en-AU" sz="2400" dirty="0" err="1" smtClean="0"/>
              <a:t>posługującej</a:t>
            </a:r>
            <a:r>
              <a:rPr lang="en-AU" sz="2400" dirty="0" smtClean="0"/>
              <a:t> </a:t>
            </a:r>
            <a:r>
              <a:rPr lang="en-AU" sz="2400" dirty="0" err="1" smtClean="0"/>
              <a:t>się</a:t>
            </a:r>
            <a:r>
              <a:rPr lang="en-AU" sz="2400" dirty="0" smtClean="0"/>
              <a:t> </a:t>
            </a:r>
            <a:r>
              <a:rPr lang="en-AU" sz="2400" dirty="0" err="1" smtClean="0"/>
              <a:t>dwoma</a:t>
            </a:r>
            <a:r>
              <a:rPr lang="en-AU" sz="2400" dirty="0" smtClean="0"/>
              <a:t> </a:t>
            </a:r>
            <a:r>
              <a:rPr lang="en-AU" sz="2400" dirty="0" err="1" smtClean="0"/>
              <a:t>językami</a:t>
            </a:r>
            <a:r>
              <a:rPr lang="en-AU" sz="2400" dirty="0" smtClean="0"/>
              <a:t> </a:t>
            </a:r>
            <a:r>
              <a:rPr lang="en-AU" sz="2400" dirty="0" err="1" smtClean="0"/>
              <a:t>nie</a:t>
            </a:r>
            <a:r>
              <a:rPr lang="en-AU" sz="2400" dirty="0" smtClean="0"/>
              <a:t> </a:t>
            </a:r>
            <a:r>
              <a:rPr lang="en-AU" sz="2400" dirty="0" err="1" smtClean="0"/>
              <a:t>przebiega</a:t>
            </a:r>
            <a:r>
              <a:rPr lang="en-AU" sz="2400" dirty="0" smtClean="0"/>
              <a:t> </a:t>
            </a:r>
            <a:r>
              <a:rPr lang="en-AU" sz="2400" dirty="0" err="1" smtClean="0"/>
              <a:t>ani</a:t>
            </a:r>
            <a:r>
              <a:rPr lang="en-AU" sz="2400" dirty="0" smtClean="0"/>
              <a:t> </a:t>
            </a:r>
            <a:r>
              <a:rPr lang="en-AU" sz="2400" dirty="0" err="1" smtClean="0"/>
              <a:t>automatycznie</a:t>
            </a:r>
            <a:r>
              <a:rPr lang="en-AU" sz="2400" dirty="0" smtClean="0"/>
              <a:t>, </a:t>
            </a:r>
            <a:r>
              <a:rPr lang="en-AU" sz="2400" dirty="0" err="1" smtClean="0"/>
              <a:t>ani</a:t>
            </a:r>
            <a:r>
              <a:rPr lang="en-AU" sz="2400" dirty="0" smtClean="0"/>
              <a:t> </a:t>
            </a:r>
            <a:r>
              <a:rPr lang="en-AU" sz="2400" dirty="0" err="1" smtClean="0"/>
              <a:t>bezproblemowo</a:t>
            </a:r>
            <a:r>
              <a:rPr lang="en-AU" sz="2400" dirty="0" smtClean="0"/>
              <a:t>. </a:t>
            </a:r>
          </a:p>
          <a:p>
            <a:pPr>
              <a:buNone/>
            </a:pPr>
            <a:r>
              <a:rPr lang="en-AU" sz="2400" dirty="0" smtClean="0"/>
              <a:t>	The process of acquiring two languages by children </a:t>
            </a:r>
            <a:r>
              <a:rPr lang="en-AU" sz="2400" dirty="0" smtClean="0"/>
              <a:t>is </a:t>
            </a:r>
            <a:r>
              <a:rPr lang="en-AU" sz="2400" dirty="0" smtClean="0"/>
              <a:t>neither automatic nor problem-free. </a:t>
            </a:r>
          </a:p>
          <a:p>
            <a:pPr>
              <a:buNone/>
            </a:pPr>
            <a:endParaRPr lang="en-AU" sz="2400" dirty="0" smtClean="0"/>
          </a:p>
          <a:p>
            <a:pPr>
              <a:buNone/>
            </a:pPr>
            <a:r>
              <a:rPr lang="en-AU" sz="2400" dirty="0" smtClean="0"/>
              <a:t>	</a:t>
            </a:r>
            <a:r>
              <a:rPr lang="en-AU" sz="2400" b="1" dirty="0" err="1" smtClean="0"/>
              <a:t>Ważne</a:t>
            </a:r>
            <a:r>
              <a:rPr lang="en-AU" sz="2400" b="1" dirty="0" smtClean="0"/>
              <a:t> </a:t>
            </a:r>
            <a:r>
              <a:rPr lang="en-AU" sz="2400" b="1" dirty="0" err="1" smtClean="0"/>
              <a:t>są</a:t>
            </a:r>
            <a:r>
              <a:rPr lang="en-AU" sz="2400" b="1" dirty="0" smtClean="0"/>
              <a:t> </a:t>
            </a:r>
            <a:r>
              <a:rPr lang="en-AU" sz="2400" b="1" dirty="0" err="1" smtClean="0"/>
              <a:t>wiedza</a:t>
            </a:r>
            <a:r>
              <a:rPr lang="en-AU" sz="2400" b="1" dirty="0" smtClean="0"/>
              <a:t> </a:t>
            </a:r>
            <a:r>
              <a:rPr lang="en-AU" sz="2400" b="1" dirty="0" err="1" smtClean="0"/>
              <a:t>i</a:t>
            </a:r>
            <a:r>
              <a:rPr lang="en-AU" sz="2400" b="1" dirty="0" smtClean="0"/>
              <a:t> </a:t>
            </a:r>
            <a:r>
              <a:rPr lang="en-AU" sz="2400" b="1" dirty="0" err="1" smtClean="0"/>
              <a:t>wyobrażenia</a:t>
            </a:r>
            <a:r>
              <a:rPr lang="en-AU" sz="2400" b="1" dirty="0" smtClean="0"/>
              <a:t> </a:t>
            </a:r>
            <a:r>
              <a:rPr lang="en-AU" sz="2400" b="1" dirty="0" err="1" smtClean="0"/>
              <a:t>rodziców</a:t>
            </a:r>
            <a:r>
              <a:rPr lang="en-AU" sz="2400" b="1" dirty="0" smtClean="0"/>
              <a:t> </a:t>
            </a:r>
            <a:r>
              <a:rPr lang="en-AU" sz="2400" b="1" dirty="0" err="1" smtClean="0"/>
              <a:t>i</a:t>
            </a:r>
            <a:r>
              <a:rPr lang="en-AU" sz="2400" b="1" dirty="0" smtClean="0"/>
              <a:t> </a:t>
            </a:r>
            <a:r>
              <a:rPr lang="en-AU" sz="2400" b="1" dirty="0" err="1" smtClean="0"/>
              <a:t>innych</a:t>
            </a:r>
            <a:r>
              <a:rPr lang="en-AU" sz="2400" b="1" dirty="0" smtClean="0"/>
              <a:t> </a:t>
            </a:r>
            <a:r>
              <a:rPr lang="en-AU" sz="2400" b="1" dirty="0" err="1" smtClean="0"/>
              <a:t>opiekunów</a:t>
            </a:r>
            <a:r>
              <a:rPr lang="en-AU" sz="2400" b="1" dirty="0" smtClean="0"/>
              <a:t> </a:t>
            </a:r>
            <a:r>
              <a:rPr lang="en-AU" sz="2400" b="1" dirty="0" err="1" smtClean="0"/>
              <a:t>na</a:t>
            </a:r>
            <a:r>
              <a:rPr lang="en-AU" sz="2400" b="1" dirty="0" smtClean="0"/>
              <a:t> </a:t>
            </a:r>
            <a:r>
              <a:rPr lang="en-AU" sz="2400" b="1" dirty="0" err="1" smtClean="0"/>
              <a:t>temat</a:t>
            </a:r>
            <a:r>
              <a:rPr lang="en-AU" sz="2400" b="1" dirty="0" smtClean="0"/>
              <a:t> </a:t>
            </a:r>
            <a:r>
              <a:rPr lang="en-AU" sz="2400" b="1" dirty="0" err="1" smtClean="0"/>
              <a:t>dwujęzyczności</a:t>
            </a:r>
            <a:r>
              <a:rPr lang="en-AU" sz="2400" b="1" dirty="0" smtClean="0"/>
              <a:t> </a:t>
            </a:r>
            <a:r>
              <a:rPr lang="en-AU" sz="2400" b="1" dirty="0" err="1" smtClean="0"/>
              <a:t>i</a:t>
            </a:r>
            <a:r>
              <a:rPr lang="en-AU" sz="2400" b="1" dirty="0" smtClean="0"/>
              <a:t> </a:t>
            </a:r>
            <a:r>
              <a:rPr lang="en-AU" sz="2400" b="1" dirty="0" err="1" smtClean="0"/>
              <a:t>dokonywane</a:t>
            </a:r>
            <a:r>
              <a:rPr lang="en-AU" sz="2400" b="1" dirty="0" smtClean="0"/>
              <a:t> </a:t>
            </a:r>
            <a:r>
              <a:rPr lang="en-AU" sz="2400" b="1" dirty="0" err="1" smtClean="0"/>
              <a:t>przez</a:t>
            </a:r>
            <a:r>
              <a:rPr lang="en-AU" sz="2400" b="1" dirty="0" smtClean="0"/>
              <a:t> </a:t>
            </a:r>
            <a:r>
              <a:rPr lang="en-AU" sz="2400" b="1" dirty="0" err="1" smtClean="0"/>
              <a:t>nich</a:t>
            </a:r>
            <a:r>
              <a:rPr lang="en-AU" sz="2400" b="1" dirty="0" smtClean="0"/>
              <a:t> </a:t>
            </a:r>
            <a:r>
              <a:rPr lang="en-AU" sz="2400" b="1" dirty="0" err="1" smtClean="0"/>
              <a:t>wybory</a:t>
            </a:r>
            <a:r>
              <a:rPr lang="en-AU" sz="2400" b="1" dirty="0" smtClean="0"/>
              <a:t>. </a:t>
            </a:r>
          </a:p>
          <a:p>
            <a:pPr>
              <a:buNone/>
            </a:pPr>
            <a:r>
              <a:rPr lang="en-AU" sz="2400" b="1" dirty="0" smtClean="0"/>
              <a:t>	Caretakers’ beliefs and knowledge about bilingualism and raising children bilingually as well as the choices they make are important. </a:t>
            </a:r>
          </a:p>
          <a:p>
            <a:pPr>
              <a:buNone/>
            </a:pPr>
            <a:endParaRPr lang="en-AU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AU" sz="3600" b="1" dirty="0" smtClean="0"/>
              <a:t>The value of Polish language: own research</a:t>
            </a:r>
            <a:endParaRPr lang="en-AU" sz="3600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5214974"/>
          </a:xfrm>
        </p:spPr>
        <p:txBody>
          <a:bodyPr>
            <a:normAutofit/>
          </a:bodyPr>
          <a:lstStyle/>
          <a:p>
            <a:r>
              <a:rPr lang="en-AU" sz="2200" dirty="0" err="1" smtClean="0"/>
              <a:t>Uczestnicy</a:t>
            </a:r>
            <a:r>
              <a:rPr lang="en-AU" sz="2200" dirty="0" smtClean="0"/>
              <a:t> (</a:t>
            </a:r>
            <a:r>
              <a:rPr lang="en-AU" sz="2200" i="1" dirty="0" smtClean="0"/>
              <a:t>Participants</a:t>
            </a:r>
            <a:r>
              <a:rPr lang="en-AU" sz="2200" dirty="0" smtClean="0"/>
              <a:t>): 50 </a:t>
            </a:r>
            <a:r>
              <a:rPr lang="en-AU" sz="2200" dirty="0" err="1" smtClean="0"/>
              <a:t>respondentów</a:t>
            </a:r>
            <a:r>
              <a:rPr lang="en-AU" sz="2200" dirty="0" smtClean="0"/>
              <a:t> w </a:t>
            </a:r>
            <a:r>
              <a:rPr lang="en-AU" sz="2200" dirty="0" err="1" smtClean="0"/>
              <a:t>wieku</a:t>
            </a:r>
            <a:r>
              <a:rPr lang="en-AU" sz="2200" dirty="0" smtClean="0"/>
              <a:t> 19-29 lat, </a:t>
            </a:r>
            <a:r>
              <a:rPr lang="en-AU" sz="2200" dirty="0" err="1" smtClean="0"/>
              <a:t>drugie</a:t>
            </a:r>
            <a:r>
              <a:rPr lang="en-AU" sz="2200" dirty="0" smtClean="0"/>
              <a:t> </a:t>
            </a:r>
            <a:r>
              <a:rPr lang="en-AU" sz="2200" dirty="0" err="1" smtClean="0"/>
              <a:t>pokolenie</a:t>
            </a:r>
            <a:r>
              <a:rPr lang="en-AU" sz="2200" dirty="0" smtClean="0"/>
              <a:t> </a:t>
            </a:r>
            <a:r>
              <a:rPr lang="en-AU" sz="2200" dirty="0" err="1" smtClean="0"/>
              <a:t>emigracyjne</a:t>
            </a:r>
            <a:r>
              <a:rPr lang="en-AU" sz="2200" dirty="0" smtClean="0"/>
              <a:t> </a:t>
            </a:r>
          </a:p>
          <a:p>
            <a:r>
              <a:rPr lang="en-AU" sz="2200" dirty="0" err="1" smtClean="0"/>
              <a:t>Uczestnicy</a:t>
            </a:r>
            <a:r>
              <a:rPr lang="en-AU" sz="2200" dirty="0" smtClean="0"/>
              <a:t> </a:t>
            </a:r>
            <a:r>
              <a:rPr lang="en-AU" sz="2200" dirty="0" err="1" smtClean="0"/>
              <a:t>reprezentowali</a:t>
            </a:r>
            <a:r>
              <a:rPr lang="en-AU" sz="2200" dirty="0" smtClean="0"/>
              <a:t> </a:t>
            </a:r>
            <a:r>
              <a:rPr lang="en-AU" sz="2200" dirty="0" err="1" smtClean="0"/>
              <a:t>różne</a:t>
            </a:r>
            <a:r>
              <a:rPr lang="en-AU" sz="2200" dirty="0" smtClean="0"/>
              <a:t> </a:t>
            </a:r>
            <a:r>
              <a:rPr lang="en-AU" sz="2200" dirty="0" err="1" smtClean="0"/>
              <a:t>zawody</a:t>
            </a:r>
            <a:r>
              <a:rPr lang="en-AU" sz="2200" dirty="0" smtClean="0"/>
              <a:t>: student, </a:t>
            </a:r>
            <a:r>
              <a:rPr lang="en-AU" sz="2200" dirty="0" err="1" smtClean="0"/>
              <a:t>pracownik</a:t>
            </a:r>
            <a:r>
              <a:rPr lang="en-AU" sz="2200" dirty="0" smtClean="0"/>
              <a:t> </a:t>
            </a:r>
            <a:r>
              <a:rPr lang="en-AU" sz="2200" dirty="0" err="1" smtClean="0"/>
              <a:t>administracji</a:t>
            </a:r>
            <a:r>
              <a:rPr lang="en-AU" sz="2200" dirty="0" smtClean="0"/>
              <a:t>, </a:t>
            </a:r>
            <a:r>
              <a:rPr lang="en-AU" sz="2200" dirty="0" err="1" smtClean="0"/>
              <a:t>fizjoterapeuta</a:t>
            </a:r>
            <a:r>
              <a:rPr lang="en-AU" sz="2200" dirty="0" smtClean="0"/>
              <a:t>, </a:t>
            </a:r>
            <a:r>
              <a:rPr lang="en-AU" sz="2200" dirty="0" err="1" smtClean="0"/>
              <a:t>informatyk</a:t>
            </a:r>
            <a:r>
              <a:rPr lang="en-AU" sz="2200" dirty="0" smtClean="0"/>
              <a:t>, </a:t>
            </a:r>
            <a:r>
              <a:rPr lang="en-AU" sz="2200" dirty="0" err="1" smtClean="0"/>
              <a:t>policjant</a:t>
            </a:r>
            <a:r>
              <a:rPr lang="en-AU" sz="2200" dirty="0" smtClean="0"/>
              <a:t>, </a:t>
            </a:r>
            <a:r>
              <a:rPr lang="en-AU" sz="2200" dirty="0" err="1" smtClean="0"/>
              <a:t>lekarz</a:t>
            </a:r>
            <a:r>
              <a:rPr lang="en-AU" sz="2200" dirty="0" smtClean="0"/>
              <a:t>, </a:t>
            </a:r>
            <a:r>
              <a:rPr lang="en-AU" sz="2200" dirty="0" err="1" smtClean="0"/>
              <a:t>naukowiec</a:t>
            </a:r>
            <a:r>
              <a:rPr lang="en-AU" sz="2200" dirty="0" smtClean="0"/>
              <a:t>, </a:t>
            </a:r>
            <a:r>
              <a:rPr lang="en-AU" sz="2200" dirty="0" err="1" smtClean="0"/>
              <a:t>trener</a:t>
            </a:r>
            <a:r>
              <a:rPr lang="en-AU" sz="2200" dirty="0" smtClean="0"/>
              <a:t> </a:t>
            </a:r>
            <a:r>
              <a:rPr lang="en-AU" sz="2200" dirty="0" err="1" smtClean="0"/>
              <a:t>sportowy</a:t>
            </a:r>
            <a:r>
              <a:rPr lang="en-AU" sz="2200" dirty="0" smtClean="0"/>
              <a:t>, </a:t>
            </a:r>
            <a:r>
              <a:rPr lang="en-AU" sz="2200" dirty="0" err="1" smtClean="0"/>
              <a:t>inżynier</a:t>
            </a:r>
            <a:r>
              <a:rPr lang="en-AU" sz="2200" dirty="0" smtClean="0"/>
              <a:t> </a:t>
            </a:r>
            <a:r>
              <a:rPr lang="en-AU" sz="2200" dirty="0" err="1" smtClean="0"/>
              <a:t>nauczyciel</a:t>
            </a:r>
            <a:r>
              <a:rPr lang="en-AU" sz="2200" dirty="0" smtClean="0"/>
              <a:t>, </a:t>
            </a:r>
            <a:r>
              <a:rPr lang="en-AU" sz="2200" dirty="0" err="1" smtClean="0"/>
              <a:t>prawnik</a:t>
            </a:r>
            <a:r>
              <a:rPr lang="en-AU" sz="2200" dirty="0" smtClean="0"/>
              <a:t>, </a:t>
            </a:r>
            <a:r>
              <a:rPr lang="en-AU" sz="2200" dirty="0" err="1" smtClean="0"/>
              <a:t>piekarz</a:t>
            </a:r>
            <a:r>
              <a:rPr lang="en-AU" sz="2200" dirty="0" smtClean="0"/>
              <a:t>. 64% </a:t>
            </a:r>
            <a:r>
              <a:rPr lang="en-AU" sz="2200" dirty="0" err="1" smtClean="0"/>
              <a:t>ukończyło</a:t>
            </a:r>
            <a:r>
              <a:rPr lang="en-AU" sz="2200" dirty="0" smtClean="0"/>
              <a:t> </a:t>
            </a:r>
            <a:r>
              <a:rPr lang="en-AU" sz="2200" dirty="0" err="1" smtClean="0"/>
              <a:t>studia</a:t>
            </a:r>
            <a:r>
              <a:rPr lang="en-AU" sz="2200" dirty="0" smtClean="0"/>
              <a:t> </a:t>
            </a:r>
            <a:r>
              <a:rPr lang="en-AU" sz="2200" dirty="0" err="1" smtClean="0"/>
              <a:t>licencjackie</a:t>
            </a:r>
            <a:r>
              <a:rPr lang="en-AU" sz="2200" dirty="0" smtClean="0"/>
              <a:t> </a:t>
            </a:r>
            <a:r>
              <a:rPr lang="en-AU" sz="2200" dirty="0" err="1" smtClean="0"/>
              <a:t>lub</a:t>
            </a:r>
            <a:r>
              <a:rPr lang="en-AU" sz="2200" dirty="0" smtClean="0"/>
              <a:t> </a:t>
            </a:r>
            <a:r>
              <a:rPr lang="en-AU" sz="2200" dirty="0" err="1" smtClean="0"/>
              <a:t>podyplomowe</a:t>
            </a:r>
            <a:r>
              <a:rPr lang="en-AU" sz="2200" dirty="0" smtClean="0"/>
              <a:t>.</a:t>
            </a:r>
          </a:p>
          <a:p>
            <a:endParaRPr lang="en-AU" sz="2200" dirty="0" smtClean="0"/>
          </a:p>
          <a:p>
            <a:r>
              <a:rPr lang="en-AU" sz="2200" dirty="0" smtClean="0"/>
              <a:t>92% </a:t>
            </a:r>
            <a:r>
              <a:rPr lang="en-AU" sz="2200" dirty="0" err="1" smtClean="0"/>
              <a:t>osób</a:t>
            </a:r>
            <a:r>
              <a:rPr lang="en-AU" sz="2200" dirty="0" smtClean="0"/>
              <a:t> </a:t>
            </a:r>
            <a:r>
              <a:rPr lang="en-AU" sz="2200" dirty="0" err="1" smtClean="0"/>
              <a:t>nie</a:t>
            </a:r>
            <a:r>
              <a:rPr lang="en-AU" sz="2200" dirty="0" smtClean="0"/>
              <a:t> </a:t>
            </a:r>
            <a:r>
              <a:rPr lang="en-AU" sz="2200" dirty="0" err="1" smtClean="0"/>
              <a:t>zgodziło</a:t>
            </a:r>
            <a:r>
              <a:rPr lang="en-AU" sz="2200" dirty="0" smtClean="0"/>
              <a:t> </a:t>
            </a:r>
            <a:r>
              <a:rPr lang="en-AU" sz="2200" dirty="0" err="1" smtClean="0"/>
              <a:t>się</a:t>
            </a:r>
            <a:r>
              <a:rPr lang="en-AU" sz="2200" dirty="0" smtClean="0"/>
              <a:t> z </a:t>
            </a:r>
            <a:r>
              <a:rPr lang="en-AU" sz="2200" dirty="0" err="1" smtClean="0"/>
              <a:t>twierdzeniem</a:t>
            </a:r>
            <a:r>
              <a:rPr lang="en-AU" sz="2200" dirty="0" smtClean="0"/>
              <a:t> “</a:t>
            </a:r>
            <a:r>
              <a:rPr lang="en-AU" sz="2200" dirty="0" err="1" smtClean="0"/>
              <a:t>Język</a:t>
            </a:r>
            <a:r>
              <a:rPr lang="en-AU" sz="2200" dirty="0" smtClean="0"/>
              <a:t> </a:t>
            </a:r>
            <a:r>
              <a:rPr lang="en-AU" sz="2200" dirty="0" err="1" smtClean="0"/>
              <a:t>polski</a:t>
            </a:r>
            <a:r>
              <a:rPr lang="en-AU" sz="2200" dirty="0" smtClean="0"/>
              <a:t> </a:t>
            </a:r>
            <a:r>
              <a:rPr lang="en-AU" sz="2200" dirty="0" err="1" smtClean="0"/>
              <a:t>nigdy</a:t>
            </a:r>
            <a:r>
              <a:rPr lang="en-AU" sz="2200" dirty="0" smtClean="0"/>
              <a:t> </a:t>
            </a:r>
            <a:r>
              <a:rPr lang="en-AU" sz="2200" dirty="0" err="1" smtClean="0"/>
              <a:t>nie</a:t>
            </a:r>
            <a:r>
              <a:rPr lang="en-AU" sz="2200" dirty="0" smtClean="0"/>
              <a:t> </a:t>
            </a:r>
            <a:r>
              <a:rPr lang="en-AU" sz="2200" dirty="0" err="1" smtClean="0"/>
              <a:t>był</a:t>
            </a:r>
            <a:r>
              <a:rPr lang="en-AU" sz="2200" dirty="0" smtClean="0"/>
              <a:t> </a:t>
            </a:r>
            <a:r>
              <a:rPr lang="en-AU" sz="2200" dirty="0" err="1" smtClean="0"/>
              <a:t>dla</a:t>
            </a:r>
            <a:r>
              <a:rPr lang="en-AU" sz="2200" dirty="0" smtClean="0"/>
              <a:t> </a:t>
            </a:r>
            <a:r>
              <a:rPr lang="en-AU" sz="2200" dirty="0" err="1" smtClean="0"/>
              <a:t>mnie</a:t>
            </a:r>
            <a:r>
              <a:rPr lang="en-AU" sz="2200" dirty="0" smtClean="0"/>
              <a:t> </a:t>
            </a:r>
            <a:r>
              <a:rPr lang="en-AU" sz="2200" dirty="0" err="1" smtClean="0"/>
              <a:t>użyteczny</a:t>
            </a:r>
            <a:r>
              <a:rPr lang="en-AU" sz="2200" dirty="0" smtClean="0"/>
              <a:t>”. </a:t>
            </a:r>
          </a:p>
          <a:p>
            <a:r>
              <a:rPr lang="en-AU" sz="2200" dirty="0" smtClean="0"/>
              <a:t>90% </a:t>
            </a:r>
            <a:r>
              <a:rPr lang="en-AU" sz="2200" dirty="0" err="1" smtClean="0"/>
              <a:t>ankietowanych</a:t>
            </a:r>
            <a:r>
              <a:rPr lang="en-AU" sz="2200" dirty="0" smtClean="0"/>
              <a:t> </a:t>
            </a:r>
            <a:r>
              <a:rPr lang="en-AU" sz="2200" dirty="0" err="1" smtClean="0"/>
              <a:t>zgodziło</a:t>
            </a:r>
            <a:r>
              <a:rPr lang="en-AU" sz="2200" dirty="0" smtClean="0"/>
              <a:t> </a:t>
            </a:r>
            <a:r>
              <a:rPr lang="en-AU" sz="2200" dirty="0" err="1" smtClean="0"/>
              <a:t>się</a:t>
            </a:r>
            <a:r>
              <a:rPr lang="en-AU" sz="2200" dirty="0" smtClean="0"/>
              <a:t> z </a:t>
            </a:r>
            <a:r>
              <a:rPr lang="en-AU" sz="2200" dirty="0" err="1" smtClean="0"/>
              <a:t>twierdzeniem</a:t>
            </a:r>
            <a:r>
              <a:rPr lang="en-AU" sz="2200" dirty="0" smtClean="0"/>
              <a:t>, </a:t>
            </a:r>
            <a:r>
              <a:rPr lang="en-AU" sz="2200" dirty="0" err="1" smtClean="0"/>
              <a:t>że</a:t>
            </a:r>
            <a:r>
              <a:rPr lang="en-AU" sz="2200" dirty="0" smtClean="0"/>
              <a:t> “</a:t>
            </a:r>
            <a:r>
              <a:rPr lang="en-AU" sz="2200" dirty="0" err="1" smtClean="0"/>
              <a:t>Polscy</a:t>
            </a:r>
            <a:r>
              <a:rPr lang="en-AU" sz="2200" dirty="0" smtClean="0"/>
              <a:t> </a:t>
            </a:r>
            <a:r>
              <a:rPr lang="en-AU" sz="2200" dirty="0" err="1" smtClean="0"/>
              <a:t>rodzice</a:t>
            </a:r>
            <a:r>
              <a:rPr lang="en-AU" sz="2200" dirty="0" smtClean="0"/>
              <a:t> </a:t>
            </a:r>
            <a:r>
              <a:rPr lang="en-AU" sz="2200" dirty="0" err="1" smtClean="0"/>
              <a:t>powinni</a:t>
            </a:r>
            <a:r>
              <a:rPr lang="en-AU" sz="2200" dirty="0" smtClean="0"/>
              <a:t> </a:t>
            </a:r>
            <a:r>
              <a:rPr lang="en-AU" sz="2200" dirty="0" err="1" smtClean="0"/>
              <a:t>motywować</a:t>
            </a:r>
            <a:r>
              <a:rPr lang="en-AU" sz="2200" dirty="0" smtClean="0"/>
              <a:t> </a:t>
            </a:r>
            <a:r>
              <a:rPr lang="en-AU" sz="2200" dirty="0" err="1" smtClean="0"/>
              <a:t>dzieci</a:t>
            </a:r>
            <a:r>
              <a:rPr lang="en-AU" sz="2200" dirty="0" smtClean="0"/>
              <a:t>, </a:t>
            </a:r>
            <a:r>
              <a:rPr lang="en-AU" sz="2200" dirty="0" err="1" smtClean="0"/>
              <a:t>żeby</a:t>
            </a:r>
            <a:r>
              <a:rPr lang="en-AU" sz="2200" dirty="0" smtClean="0"/>
              <a:t> </a:t>
            </a:r>
            <a:r>
              <a:rPr lang="en-AU" sz="2200" dirty="0" err="1" smtClean="0"/>
              <a:t>uczyły</a:t>
            </a:r>
            <a:r>
              <a:rPr lang="en-AU" sz="2200" dirty="0" smtClean="0"/>
              <a:t> </a:t>
            </a:r>
            <a:r>
              <a:rPr lang="en-AU" sz="2200" dirty="0" err="1" smtClean="0"/>
              <a:t>się</a:t>
            </a:r>
            <a:r>
              <a:rPr lang="en-AU" sz="2200" dirty="0" smtClean="0"/>
              <a:t> </a:t>
            </a:r>
            <a:r>
              <a:rPr lang="en-AU" sz="2200" dirty="0" err="1" smtClean="0"/>
              <a:t>polskiego</a:t>
            </a:r>
            <a:r>
              <a:rPr lang="en-AU" sz="2200" dirty="0" smtClean="0"/>
              <a:t>”. </a:t>
            </a:r>
          </a:p>
          <a:p>
            <a:r>
              <a:rPr lang="en-AU" sz="2200" dirty="0" smtClean="0"/>
              <a:t>68% </a:t>
            </a:r>
            <a:r>
              <a:rPr lang="en-AU" sz="2200" dirty="0" err="1" smtClean="0"/>
              <a:t>badanych</a:t>
            </a:r>
            <a:r>
              <a:rPr lang="en-AU" sz="2200" dirty="0" smtClean="0"/>
              <a:t> </a:t>
            </a:r>
            <a:r>
              <a:rPr lang="en-AU" sz="2200" dirty="0" err="1" smtClean="0"/>
              <a:t>osób</a:t>
            </a:r>
            <a:r>
              <a:rPr lang="en-AU" sz="2200" dirty="0" smtClean="0"/>
              <a:t> </a:t>
            </a:r>
            <a:r>
              <a:rPr lang="en-AU" sz="2200" dirty="0" err="1" smtClean="0"/>
              <a:t>planuje</a:t>
            </a:r>
            <a:r>
              <a:rPr lang="en-AU" sz="2200" dirty="0" smtClean="0"/>
              <a:t> </a:t>
            </a:r>
            <a:r>
              <a:rPr lang="en-AU" sz="2200" dirty="0" err="1" smtClean="0"/>
              <a:t>podejmować</a:t>
            </a:r>
            <a:r>
              <a:rPr lang="en-AU" sz="2200" dirty="0" smtClean="0"/>
              <a:t> </a:t>
            </a:r>
            <a:r>
              <a:rPr lang="en-AU" sz="2200" dirty="0" err="1" smtClean="0"/>
              <a:t>wysiłki</a:t>
            </a:r>
            <a:r>
              <a:rPr lang="en-AU" sz="2200" dirty="0" smtClean="0"/>
              <a:t>, </a:t>
            </a:r>
            <a:r>
              <a:rPr lang="en-AU" sz="2200" dirty="0" err="1" smtClean="0"/>
              <a:t>aby</a:t>
            </a:r>
            <a:r>
              <a:rPr lang="en-AU" sz="2200" dirty="0" smtClean="0"/>
              <a:t> </a:t>
            </a:r>
            <a:r>
              <a:rPr lang="en-AU" sz="2200" dirty="0" err="1" smtClean="0"/>
              <a:t>ich</a:t>
            </a:r>
            <a:r>
              <a:rPr lang="en-AU" sz="2200" dirty="0" smtClean="0"/>
              <a:t> </a:t>
            </a:r>
            <a:r>
              <a:rPr lang="en-AU" sz="2200" dirty="0" err="1" smtClean="0"/>
              <a:t>dzieci</a:t>
            </a:r>
            <a:r>
              <a:rPr lang="en-AU" sz="2200" dirty="0" smtClean="0"/>
              <a:t> </a:t>
            </a:r>
            <a:r>
              <a:rPr lang="en-AU" sz="2200" dirty="0" err="1" smtClean="0"/>
              <a:t>również</a:t>
            </a:r>
            <a:r>
              <a:rPr lang="en-AU" sz="2200" dirty="0" smtClean="0"/>
              <a:t> </a:t>
            </a:r>
            <a:r>
              <a:rPr lang="en-AU" sz="2200" dirty="0" err="1" smtClean="0"/>
              <a:t>znały</a:t>
            </a:r>
            <a:r>
              <a:rPr lang="en-AU" sz="2200" dirty="0" smtClean="0"/>
              <a:t> </a:t>
            </a:r>
            <a:r>
              <a:rPr lang="en-AU" sz="2200" dirty="0" err="1" smtClean="0"/>
              <a:t>język</a:t>
            </a:r>
            <a:r>
              <a:rPr lang="en-AU" sz="2200" dirty="0" smtClean="0"/>
              <a:t> </a:t>
            </a:r>
            <a:r>
              <a:rPr lang="en-AU" sz="2200" dirty="0" err="1" smtClean="0"/>
              <a:t>polski</a:t>
            </a:r>
            <a:r>
              <a:rPr lang="en-AU" sz="2200" dirty="0" smtClean="0"/>
              <a:t>. </a:t>
            </a:r>
          </a:p>
          <a:p>
            <a:pPr>
              <a:buNone/>
            </a:pPr>
            <a:r>
              <a:rPr lang="en-AU" sz="2200" dirty="0" smtClean="0"/>
              <a:t>							         (</a:t>
            </a:r>
            <a:r>
              <a:rPr lang="en-AU" sz="2200" dirty="0" err="1" smtClean="0"/>
              <a:t>Dębski</a:t>
            </a:r>
            <a:r>
              <a:rPr lang="en-AU" sz="2200" dirty="0" smtClean="0"/>
              <a:t> 2009)</a:t>
            </a:r>
            <a:endParaRPr lang="en-AU" sz="2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AU" sz="3600" b="1" dirty="0" err="1" smtClean="0"/>
              <a:t>Wartość</a:t>
            </a:r>
            <a:r>
              <a:rPr lang="en-AU" sz="3600" b="1" dirty="0" smtClean="0"/>
              <a:t> </a:t>
            </a:r>
            <a:r>
              <a:rPr lang="en-AU" sz="3600" b="1" dirty="0" err="1" smtClean="0"/>
              <a:t>języka</a:t>
            </a:r>
            <a:r>
              <a:rPr lang="en-AU" sz="3600" b="1" dirty="0" smtClean="0"/>
              <a:t> </a:t>
            </a:r>
            <a:r>
              <a:rPr lang="en-AU" sz="3600" b="1" dirty="0" err="1" smtClean="0"/>
              <a:t>polskiego</a:t>
            </a:r>
            <a:r>
              <a:rPr lang="en-AU" sz="3600" b="1" dirty="0" smtClean="0"/>
              <a:t>: </a:t>
            </a:r>
            <a:r>
              <a:rPr lang="en-AU" sz="3600" b="1" dirty="0" err="1" smtClean="0"/>
              <a:t>badania</a:t>
            </a:r>
            <a:r>
              <a:rPr lang="en-AU" sz="3600" b="1" dirty="0" smtClean="0"/>
              <a:t> </a:t>
            </a:r>
            <a:r>
              <a:rPr lang="en-AU" sz="3600" b="1" dirty="0" err="1" smtClean="0"/>
              <a:t>własne</a:t>
            </a:r>
            <a:endParaRPr lang="en-AU" sz="36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00034" y="1928802"/>
            <a:ext cx="8229600" cy="4071966"/>
          </a:xfrm>
        </p:spPr>
        <p:txBody>
          <a:bodyPr>
            <a:normAutofit/>
          </a:bodyPr>
          <a:lstStyle/>
          <a:p>
            <a:r>
              <a:rPr lang="en-AU" sz="2200" dirty="0" smtClean="0"/>
              <a:t>“</a:t>
            </a:r>
            <a:r>
              <a:rPr lang="en-AU" sz="2200" dirty="0" err="1" smtClean="0"/>
              <a:t>Język</a:t>
            </a:r>
            <a:r>
              <a:rPr lang="en-AU" sz="2200" dirty="0" smtClean="0"/>
              <a:t> </a:t>
            </a:r>
            <a:r>
              <a:rPr lang="en-AU" sz="2200" dirty="0" err="1" smtClean="0"/>
              <a:t>polski</a:t>
            </a:r>
            <a:r>
              <a:rPr lang="en-AU" sz="2200" dirty="0" smtClean="0"/>
              <a:t> </a:t>
            </a:r>
            <a:r>
              <a:rPr lang="en-AU" sz="2200" dirty="0" err="1" smtClean="0"/>
              <a:t>pomógł</a:t>
            </a:r>
            <a:r>
              <a:rPr lang="en-AU" sz="2200" dirty="0" smtClean="0"/>
              <a:t> mi  </a:t>
            </a:r>
            <a:r>
              <a:rPr lang="en-AU" sz="2200" dirty="0" err="1" smtClean="0"/>
              <a:t>utrzymać</a:t>
            </a:r>
            <a:r>
              <a:rPr lang="en-AU" sz="2200" dirty="0" smtClean="0"/>
              <a:t> </a:t>
            </a:r>
            <a:r>
              <a:rPr lang="en-AU" sz="2200" dirty="0" err="1" smtClean="0"/>
              <a:t>dobre</a:t>
            </a:r>
            <a:r>
              <a:rPr lang="en-AU" sz="2200" dirty="0" smtClean="0"/>
              <a:t> </a:t>
            </a:r>
            <a:r>
              <a:rPr lang="en-AU" sz="2200" dirty="0" err="1" smtClean="0"/>
              <a:t>stosunki</a:t>
            </a:r>
            <a:r>
              <a:rPr lang="en-AU" sz="2200" dirty="0" smtClean="0"/>
              <a:t> z </a:t>
            </a:r>
            <a:r>
              <a:rPr lang="en-AU" sz="2200" dirty="0" err="1" smtClean="0"/>
              <a:t>rodziną</a:t>
            </a:r>
            <a:r>
              <a:rPr lang="en-AU" sz="2200" dirty="0" smtClean="0"/>
              <a:t> w </a:t>
            </a:r>
            <a:r>
              <a:rPr lang="en-AU" sz="2200" dirty="0" err="1" smtClean="0"/>
              <a:t>Polsce</a:t>
            </a:r>
            <a:r>
              <a:rPr lang="en-AU" sz="2200" dirty="0" smtClean="0"/>
              <a:t>” (86%)</a:t>
            </a:r>
          </a:p>
          <a:p>
            <a:r>
              <a:rPr lang="en-AU" sz="2200" dirty="0" smtClean="0"/>
              <a:t>“</a:t>
            </a:r>
            <a:r>
              <a:rPr lang="en-AU" sz="2200" dirty="0" err="1" smtClean="0"/>
              <a:t>Język</a:t>
            </a:r>
            <a:r>
              <a:rPr lang="en-AU" sz="2200" dirty="0" smtClean="0"/>
              <a:t> </a:t>
            </a:r>
            <a:r>
              <a:rPr lang="en-AU" sz="2200" dirty="0" err="1" smtClean="0"/>
              <a:t>polski</a:t>
            </a:r>
            <a:r>
              <a:rPr lang="en-AU" sz="2200" dirty="0" smtClean="0"/>
              <a:t> </a:t>
            </a:r>
            <a:r>
              <a:rPr lang="en-AU" sz="2200" dirty="0" err="1" smtClean="0"/>
              <a:t>pomógł</a:t>
            </a:r>
            <a:r>
              <a:rPr lang="en-AU" sz="2200" dirty="0" smtClean="0"/>
              <a:t> mi  </a:t>
            </a:r>
            <a:r>
              <a:rPr lang="en-AU" sz="2200" dirty="0" err="1" smtClean="0"/>
              <a:t>utrzymać</a:t>
            </a:r>
            <a:r>
              <a:rPr lang="en-AU" sz="2200" dirty="0" smtClean="0"/>
              <a:t> </a:t>
            </a:r>
            <a:r>
              <a:rPr lang="en-AU" sz="2200" dirty="0" err="1" smtClean="0"/>
              <a:t>dobre</a:t>
            </a:r>
            <a:r>
              <a:rPr lang="en-AU" sz="2200" dirty="0" smtClean="0"/>
              <a:t> </a:t>
            </a:r>
            <a:r>
              <a:rPr lang="en-AU" sz="2200" dirty="0" err="1" smtClean="0"/>
              <a:t>stosunki</a:t>
            </a:r>
            <a:r>
              <a:rPr lang="en-AU" sz="2200" dirty="0" smtClean="0"/>
              <a:t> z </a:t>
            </a:r>
            <a:r>
              <a:rPr lang="en-AU" sz="2200" dirty="0" err="1" smtClean="0"/>
              <a:t>rodzicami</a:t>
            </a:r>
            <a:r>
              <a:rPr lang="en-AU" sz="2200" dirty="0" smtClean="0"/>
              <a:t>” (84%)</a:t>
            </a:r>
          </a:p>
          <a:p>
            <a:r>
              <a:rPr lang="en-AU" sz="2200" dirty="0" smtClean="0"/>
              <a:t>“</a:t>
            </a:r>
            <a:r>
              <a:rPr lang="en-AU" sz="2200" dirty="0" err="1" smtClean="0"/>
              <a:t>Znajomość</a:t>
            </a:r>
            <a:r>
              <a:rPr lang="en-AU" sz="2200" dirty="0" smtClean="0"/>
              <a:t> </a:t>
            </a:r>
            <a:r>
              <a:rPr lang="en-AU" sz="2200" dirty="0" err="1" smtClean="0"/>
              <a:t>języka</a:t>
            </a:r>
            <a:r>
              <a:rPr lang="en-AU" sz="2200" dirty="0" smtClean="0"/>
              <a:t> </a:t>
            </a:r>
            <a:r>
              <a:rPr lang="en-AU" sz="2200" dirty="0" err="1" smtClean="0"/>
              <a:t>polskiego</a:t>
            </a:r>
            <a:r>
              <a:rPr lang="en-AU" sz="2200" dirty="0" smtClean="0"/>
              <a:t> </a:t>
            </a:r>
            <a:r>
              <a:rPr lang="en-AU" sz="2200" dirty="0" err="1" smtClean="0"/>
              <a:t>pomogła</a:t>
            </a:r>
            <a:r>
              <a:rPr lang="en-AU" sz="2200" dirty="0" smtClean="0"/>
              <a:t> mi w </a:t>
            </a:r>
            <a:r>
              <a:rPr lang="en-AU" sz="2200" dirty="0" err="1" smtClean="0"/>
              <a:t>nauce</a:t>
            </a:r>
            <a:r>
              <a:rPr lang="en-AU" sz="2200" dirty="0" smtClean="0"/>
              <a:t> </a:t>
            </a:r>
            <a:r>
              <a:rPr lang="en-AU" sz="2200" dirty="0" err="1" smtClean="0"/>
              <a:t>innych</a:t>
            </a:r>
            <a:r>
              <a:rPr lang="en-AU" sz="2200" dirty="0" smtClean="0"/>
              <a:t> </a:t>
            </a:r>
            <a:r>
              <a:rPr lang="en-AU" sz="2200" dirty="0" err="1" smtClean="0"/>
              <a:t>języków</a:t>
            </a:r>
            <a:r>
              <a:rPr lang="en-AU" sz="2200" dirty="0" smtClean="0"/>
              <a:t>” (64%)</a:t>
            </a:r>
          </a:p>
          <a:p>
            <a:r>
              <a:rPr lang="en-AU" sz="2200" dirty="0" smtClean="0"/>
              <a:t>“</a:t>
            </a:r>
            <a:r>
              <a:rPr lang="en-AU" sz="2200" dirty="0" err="1" smtClean="0"/>
              <a:t>Znajomość</a:t>
            </a:r>
            <a:r>
              <a:rPr lang="en-AU" sz="2200" dirty="0" smtClean="0"/>
              <a:t> </a:t>
            </a:r>
            <a:r>
              <a:rPr lang="en-AU" sz="2200" dirty="0" err="1" smtClean="0"/>
              <a:t>języka</a:t>
            </a:r>
            <a:r>
              <a:rPr lang="en-AU" sz="2200" dirty="0" smtClean="0"/>
              <a:t> </a:t>
            </a:r>
            <a:r>
              <a:rPr lang="en-AU" sz="2200" dirty="0" err="1" smtClean="0"/>
              <a:t>polskiego</a:t>
            </a:r>
            <a:r>
              <a:rPr lang="en-AU" sz="2200" dirty="0" smtClean="0"/>
              <a:t> </a:t>
            </a:r>
            <a:r>
              <a:rPr lang="en-AU" sz="2200" dirty="0" err="1" smtClean="0"/>
              <a:t>okazała</a:t>
            </a:r>
            <a:r>
              <a:rPr lang="en-AU" sz="2200" dirty="0" smtClean="0"/>
              <a:t> </a:t>
            </a:r>
            <a:r>
              <a:rPr lang="en-AU" sz="2200" dirty="0" err="1" smtClean="0"/>
              <a:t>się</a:t>
            </a:r>
            <a:r>
              <a:rPr lang="en-AU" sz="2200" dirty="0" smtClean="0"/>
              <a:t> </a:t>
            </a:r>
            <a:r>
              <a:rPr lang="en-AU" sz="2200" dirty="0" err="1" smtClean="0"/>
              <a:t>pomocna</a:t>
            </a:r>
            <a:r>
              <a:rPr lang="en-AU" sz="2200" dirty="0" smtClean="0"/>
              <a:t> w </a:t>
            </a:r>
            <a:r>
              <a:rPr lang="en-AU" sz="2200" dirty="0" err="1" smtClean="0"/>
              <a:t>pracy</a:t>
            </a:r>
            <a:r>
              <a:rPr lang="en-AU" sz="2200" dirty="0" smtClean="0"/>
              <a:t> w </a:t>
            </a:r>
            <a:r>
              <a:rPr lang="en-AU" sz="2200" dirty="0" err="1" smtClean="0"/>
              <a:t>Australii</a:t>
            </a:r>
            <a:r>
              <a:rPr lang="en-AU" sz="2200" dirty="0" smtClean="0"/>
              <a:t>” (52%)</a:t>
            </a:r>
          </a:p>
          <a:p>
            <a:r>
              <a:rPr lang="en-AU" sz="2200" dirty="0" smtClean="0"/>
              <a:t>“</a:t>
            </a:r>
            <a:r>
              <a:rPr lang="en-AU" sz="2200" dirty="0" err="1" smtClean="0"/>
              <a:t>Znajomość</a:t>
            </a:r>
            <a:r>
              <a:rPr lang="en-AU" sz="2200" dirty="0" smtClean="0"/>
              <a:t> </a:t>
            </a:r>
            <a:r>
              <a:rPr lang="en-AU" sz="2200" dirty="0" err="1" smtClean="0"/>
              <a:t>języka</a:t>
            </a:r>
            <a:r>
              <a:rPr lang="en-AU" sz="2200" dirty="0" smtClean="0"/>
              <a:t> </a:t>
            </a:r>
            <a:r>
              <a:rPr lang="en-AU" sz="2200" dirty="0" err="1" smtClean="0"/>
              <a:t>polskiego</a:t>
            </a:r>
            <a:r>
              <a:rPr lang="en-AU" sz="2200" dirty="0" smtClean="0"/>
              <a:t> </a:t>
            </a:r>
            <a:r>
              <a:rPr lang="en-AU" sz="2200" dirty="0" err="1" smtClean="0"/>
              <a:t>była</a:t>
            </a:r>
            <a:r>
              <a:rPr lang="en-AU" sz="2200" dirty="0" smtClean="0"/>
              <a:t> </a:t>
            </a:r>
            <a:r>
              <a:rPr lang="en-AU" sz="2200" dirty="0" err="1" smtClean="0"/>
              <a:t>pomocna</a:t>
            </a:r>
            <a:r>
              <a:rPr lang="en-AU" sz="2200" dirty="0" smtClean="0"/>
              <a:t> w </a:t>
            </a:r>
            <a:r>
              <a:rPr lang="en-AU" sz="2200" dirty="0" err="1" smtClean="0"/>
              <a:t>szkole</a:t>
            </a:r>
            <a:r>
              <a:rPr lang="en-AU" sz="2200" dirty="0" smtClean="0"/>
              <a:t>” (46%)</a:t>
            </a:r>
          </a:p>
          <a:p>
            <a:pPr>
              <a:buNone/>
            </a:pPr>
            <a:r>
              <a:rPr lang="en-AU" sz="2200" dirty="0" smtClean="0"/>
              <a:t>							          (</a:t>
            </a:r>
            <a:r>
              <a:rPr lang="en-AU" sz="2200" dirty="0" err="1" smtClean="0"/>
              <a:t>Dębski</a:t>
            </a:r>
            <a:r>
              <a:rPr lang="en-AU" sz="2200" dirty="0" smtClean="0"/>
              <a:t> 2009)</a:t>
            </a:r>
          </a:p>
          <a:p>
            <a:endParaRPr lang="en-AU" dirty="0" smtClean="0"/>
          </a:p>
          <a:p>
            <a:endParaRPr lang="en-A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158" y="2714620"/>
            <a:ext cx="8329642" cy="2786083"/>
          </a:xfrm>
        </p:spPr>
        <p:txBody>
          <a:bodyPr/>
          <a:lstStyle/>
          <a:p>
            <a:pPr algn="ctr">
              <a:buNone/>
            </a:pPr>
            <a:r>
              <a:rPr lang="en-AU" dirty="0" smtClean="0"/>
              <a:t>	</a:t>
            </a:r>
            <a:r>
              <a:rPr lang="en-AU" b="1" dirty="0" err="1" smtClean="0"/>
              <a:t>Przesądy</a:t>
            </a:r>
            <a:r>
              <a:rPr lang="en-AU" b="1" dirty="0" smtClean="0"/>
              <a:t> </a:t>
            </a:r>
            <a:r>
              <a:rPr lang="en-AU" b="1" dirty="0" err="1" smtClean="0"/>
              <a:t>i</a:t>
            </a:r>
            <a:r>
              <a:rPr lang="en-AU" b="1" dirty="0" smtClean="0"/>
              <a:t> </a:t>
            </a:r>
            <a:r>
              <a:rPr lang="en-AU" b="1" dirty="0" err="1" smtClean="0"/>
              <a:t>nieporozumienia</a:t>
            </a:r>
            <a:r>
              <a:rPr lang="en-AU" b="1" dirty="0" smtClean="0"/>
              <a:t> </a:t>
            </a:r>
            <a:r>
              <a:rPr lang="en-AU" b="1" dirty="0" err="1" smtClean="0"/>
              <a:t>związane</a:t>
            </a:r>
            <a:r>
              <a:rPr lang="en-AU" b="1" dirty="0" smtClean="0"/>
              <a:t> </a:t>
            </a:r>
          </a:p>
          <a:p>
            <a:pPr algn="ctr">
              <a:buNone/>
            </a:pPr>
            <a:r>
              <a:rPr lang="en-AU" b="1" dirty="0" smtClean="0"/>
              <a:t>z </a:t>
            </a:r>
            <a:r>
              <a:rPr lang="en-AU" b="1" dirty="0" err="1" smtClean="0"/>
              <a:t>dwujęzycznością</a:t>
            </a:r>
            <a:endParaRPr lang="en-AU" b="1" dirty="0" smtClean="0"/>
          </a:p>
          <a:p>
            <a:pPr algn="ctr">
              <a:buNone/>
            </a:pPr>
            <a:r>
              <a:rPr lang="en-AU" b="1" dirty="0" smtClean="0"/>
              <a:t>Some myths and misunderstandings related to bilingualism</a:t>
            </a:r>
          </a:p>
          <a:p>
            <a:pPr algn="ctr">
              <a:buNone/>
            </a:pPr>
            <a:endParaRPr lang="en-A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endParaRPr lang="en-AU" sz="36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3143248"/>
            <a:ext cx="8229600" cy="2982915"/>
          </a:xfrm>
        </p:spPr>
        <p:txBody>
          <a:bodyPr/>
          <a:lstStyle/>
          <a:p>
            <a:pPr algn="ctr">
              <a:buNone/>
            </a:pPr>
            <a:r>
              <a:rPr lang="en-AU" b="1" dirty="0" err="1" smtClean="0"/>
              <a:t>Dwujęzyczność</a:t>
            </a:r>
            <a:r>
              <a:rPr lang="en-AU" b="1" dirty="0" smtClean="0"/>
              <a:t> jest </a:t>
            </a:r>
            <a:r>
              <a:rPr lang="en-AU" b="1" dirty="0" err="1" smtClean="0"/>
              <a:t>zjawiskiem</a:t>
            </a:r>
            <a:r>
              <a:rPr lang="en-AU" b="1" dirty="0" smtClean="0"/>
              <a:t> </a:t>
            </a:r>
            <a:r>
              <a:rPr lang="en-AU" b="1" dirty="0" err="1" smtClean="0"/>
              <a:t>rzadkim</a:t>
            </a:r>
            <a:endParaRPr lang="en-AU" b="1" dirty="0" smtClean="0"/>
          </a:p>
          <a:p>
            <a:pPr algn="ctr">
              <a:buNone/>
            </a:pPr>
            <a:r>
              <a:rPr lang="en-AU" b="1" dirty="0" smtClean="0"/>
              <a:t>Bilingualism is rare</a:t>
            </a:r>
          </a:p>
          <a:p>
            <a:endParaRPr lang="en-A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  </a:t>
            </a:r>
            <a:endParaRPr lang="en-AU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2000241"/>
            <a:ext cx="8229600" cy="292895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AU" dirty="0" smtClean="0"/>
              <a:t>	</a:t>
            </a:r>
            <a:r>
              <a:rPr lang="en-AU" sz="2200" dirty="0" smtClean="0"/>
              <a:t>“Na </a:t>
            </a:r>
            <a:r>
              <a:rPr lang="en-AU" sz="2200" dirty="0" err="1" smtClean="0"/>
              <a:t>świecie</a:t>
            </a:r>
            <a:r>
              <a:rPr lang="en-AU" sz="2200" dirty="0" smtClean="0"/>
              <a:t> </a:t>
            </a:r>
            <a:r>
              <a:rPr lang="en-AU" sz="2200" dirty="0" err="1" smtClean="0"/>
              <a:t>żyje</a:t>
            </a:r>
            <a:r>
              <a:rPr lang="en-AU" sz="2200" dirty="0" smtClean="0"/>
              <a:t> </a:t>
            </a:r>
            <a:r>
              <a:rPr lang="en-AU" sz="2200" dirty="0" err="1" smtClean="0"/>
              <a:t>więcej</a:t>
            </a:r>
            <a:r>
              <a:rPr lang="en-AU" sz="2200" dirty="0" smtClean="0"/>
              <a:t> </a:t>
            </a:r>
            <a:r>
              <a:rPr lang="en-AU" sz="2200" dirty="0" err="1" smtClean="0"/>
              <a:t>osób</a:t>
            </a:r>
            <a:r>
              <a:rPr lang="en-AU" sz="2200" dirty="0" smtClean="0"/>
              <a:t> </a:t>
            </a:r>
            <a:r>
              <a:rPr lang="en-AU" sz="2200" dirty="0" err="1" smtClean="0"/>
              <a:t>dwu</a:t>
            </a:r>
            <a:r>
              <a:rPr lang="en-AU" sz="2200" dirty="0" smtClean="0"/>
              <a:t>- </a:t>
            </a:r>
            <a:r>
              <a:rPr lang="en-AU" sz="2200" dirty="0" err="1" smtClean="0"/>
              <a:t>i</a:t>
            </a:r>
            <a:r>
              <a:rPr lang="en-AU" sz="2200" dirty="0" smtClean="0"/>
              <a:t>  </a:t>
            </a:r>
            <a:r>
              <a:rPr lang="en-AU" sz="2200" dirty="0" err="1" smtClean="0"/>
              <a:t>wielojęzycznych</a:t>
            </a:r>
            <a:r>
              <a:rPr lang="en-AU" sz="2200" dirty="0" smtClean="0"/>
              <a:t> </a:t>
            </a:r>
            <a:r>
              <a:rPr lang="en-AU" sz="2200" dirty="0" err="1" smtClean="0"/>
              <a:t>niż</a:t>
            </a:r>
            <a:r>
              <a:rPr lang="en-AU" sz="2200" dirty="0" smtClean="0"/>
              <a:t> </a:t>
            </a:r>
            <a:r>
              <a:rPr lang="en-AU" sz="2200" dirty="0" err="1" smtClean="0"/>
              <a:t>jednojęzycznych</a:t>
            </a:r>
            <a:r>
              <a:rPr lang="en-AU" sz="2200" dirty="0" smtClean="0"/>
              <a:t>. </a:t>
            </a:r>
            <a:r>
              <a:rPr lang="en-AU" sz="2200" dirty="0" err="1" smtClean="0"/>
              <a:t>Dzieci</a:t>
            </a:r>
            <a:r>
              <a:rPr lang="en-AU" sz="2200" dirty="0" smtClean="0"/>
              <a:t> w </a:t>
            </a:r>
            <a:r>
              <a:rPr lang="en-AU" sz="2200" dirty="0" err="1" smtClean="0"/>
              <a:t>kraju</a:t>
            </a:r>
            <a:r>
              <a:rPr lang="en-AU" sz="2200" dirty="0" smtClean="0"/>
              <a:t> </a:t>
            </a:r>
            <a:r>
              <a:rPr lang="en-AU" sz="2200" dirty="0" err="1" smtClean="0"/>
              <a:t>Basków</a:t>
            </a:r>
            <a:r>
              <a:rPr lang="en-AU" sz="2200" dirty="0" smtClean="0"/>
              <a:t> </a:t>
            </a:r>
            <a:r>
              <a:rPr lang="en-AU" sz="2200" dirty="0" err="1" smtClean="0"/>
              <a:t>wcześnie</a:t>
            </a:r>
            <a:r>
              <a:rPr lang="en-AU" sz="2200" dirty="0" smtClean="0"/>
              <a:t> </a:t>
            </a:r>
            <a:r>
              <a:rPr lang="en-AU" sz="2200" dirty="0" err="1" smtClean="0"/>
              <a:t>uczą</a:t>
            </a:r>
            <a:r>
              <a:rPr lang="en-AU" sz="2200" dirty="0" smtClean="0"/>
              <a:t> </a:t>
            </a:r>
            <a:r>
              <a:rPr lang="en-AU" sz="2200" dirty="0" err="1" smtClean="0"/>
              <a:t>się</a:t>
            </a:r>
            <a:r>
              <a:rPr lang="en-AU" sz="2200" dirty="0" smtClean="0"/>
              <a:t> </a:t>
            </a:r>
            <a:r>
              <a:rPr lang="en-AU" sz="2200" dirty="0" err="1" smtClean="0"/>
              <a:t>baskijskiego</a:t>
            </a:r>
            <a:r>
              <a:rPr lang="en-AU" sz="2200" dirty="0" smtClean="0"/>
              <a:t> </a:t>
            </a:r>
            <a:r>
              <a:rPr lang="en-AU" sz="2200" dirty="0" err="1" smtClean="0"/>
              <a:t>i</a:t>
            </a:r>
            <a:r>
              <a:rPr lang="en-AU" sz="2200" dirty="0" smtClean="0"/>
              <a:t> </a:t>
            </a:r>
            <a:r>
              <a:rPr lang="en-AU" sz="2200" dirty="0" err="1" smtClean="0"/>
              <a:t>hiszpańskiego</a:t>
            </a:r>
            <a:r>
              <a:rPr lang="en-AU" sz="2200" dirty="0" smtClean="0"/>
              <a:t>, by </a:t>
            </a:r>
            <a:r>
              <a:rPr lang="en-AU" sz="2200" dirty="0" err="1" smtClean="0"/>
              <a:t>następnie</a:t>
            </a:r>
            <a:r>
              <a:rPr lang="en-AU" sz="2200" dirty="0" smtClean="0"/>
              <a:t> </a:t>
            </a:r>
            <a:r>
              <a:rPr lang="en-AU" sz="2200" dirty="0" err="1" smtClean="0"/>
              <a:t>nauczyć</a:t>
            </a:r>
            <a:r>
              <a:rPr lang="en-AU" sz="2200" dirty="0" smtClean="0"/>
              <a:t> </a:t>
            </a:r>
            <a:r>
              <a:rPr lang="en-AU" sz="2200" dirty="0" err="1" smtClean="0"/>
              <a:t>się</a:t>
            </a:r>
            <a:r>
              <a:rPr lang="en-AU" sz="2200" dirty="0" smtClean="0"/>
              <a:t> </a:t>
            </a:r>
            <a:r>
              <a:rPr lang="en-AU" sz="2200" dirty="0" err="1" smtClean="0"/>
              <a:t>angielskiego</a:t>
            </a:r>
            <a:r>
              <a:rPr lang="en-AU" sz="2200" dirty="0" smtClean="0"/>
              <a:t> w </a:t>
            </a:r>
            <a:r>
              <a:rPr lang="en-AU" sz="2200" dirty="0" err="1" smtClean="0"/>
              <a:t>szkole</a:t>
            </a:r>
            <a:r>
              <a:rPr lang="en-AU" sz="2200" dirty="0" smtClean="0"/>
              <a:t>, </a:t>
            </a:r>
            <a:r>
              <a:rPr lang="en-AU" sz="2200" dirty="0" err="1" smtClean="0"/>
              <a:t>podczas</a:t>
            </a:r>
            <a:r>
              <a:rPr lang="en-AU" sz="2200" dirty="0" smtClean="0"/>
              <a:t> </a:t>
            </a:r>
            <a:r>
              <a:rPr lang="en-AU" sz="2200" dirty="0" err="1" smtClean="0"/>
              <a:t>gdy</a:t>
            </a:r>
            <a:r>
              <a:rPr lang="en-AU" sz="2200" dirty="0" smtClean="0"/>
              <a:t> </a:t>
            </a:r>
            <a:r>
              <a:rPr lang="en-AU" sz="2200" dirty="0" err="1" smtClean="0"/>
              <a:t>dzieci</a:t>
            </a:r>
            <a:r>
              <a:rPr lang="en-AU" sz="2200" dirty="0" smtClean="0"/>
              <a:t> w </a:t>
            </a:r>
            <a:r>
              <a:rPr lang="en-AU" sz="2200" dirty="0" err="1" smtClean="0"/>
              <a:t>niektórych</a:t>
            </a:r>
            <a:r>
              <a:rPr lang="en-AU" sz="2200" dirty="0" smtClean="0"/>
              <a:t> </a:t>
            </a:r>
            <a:r>
              <a:rPr lang="en-AU" sz="2200" dirty="0" err="1" smtClean="0"/>
              <a:t>częściach</a:t>
            </a:r>
            <a:r>
              <a:rPr lang="en-AU" sz="2200" dirty="0" smtClean="0"/>
              <a:t> </a:t>
            </a:r>
            <a:r>
              <a:rPr lang="en-AU" sz="2200" dirty="0" err="1" smtClean="0"/>
              <a:t>Finlandii</a:t>
            </a:r>
            <a:r>
              <a:rPr lang="en-AU" sz="2200" dirty="0" smtClean="0"/>
              <a:t> </a:t>
            </a:r>
            <a:r>
              <a:rPr lang="en-AU" sz="2200" dirty="0" err="1" smtClean="0"/>
              <a:t>poznają</a:t>
            </a:r>
            <a:r>
              <a:rPr lang="en-AU" sz="2200" dirty="0" smtClean="0"/>
              <a:t> </a:t>
            </a:r>
            <a:r>
              <a:rPr lang="en-AU" sz="2200" dirty="0" err="1" smtClean="0"/>
              <a:t>szwedzki</a:t>
            </a:r>
            <a:r>
              <a:rPr lang="en-AU" sz="2200" dirty="0" smtClean="0"/>
              <a:t> </a:t>
            </a:r>
            <a:r>
              <a:rPr lang="en-AU" sz="2200" dirty="0" err="1" smtClean="0"/>
              <a:t>jako</a:t>
            </a:r>
            <a:r>
              <a:rPr lang="en-AU" sz="2200" dirty="0" smtClean="0"/>
              <a:t> </a:t>
            </a:r>
            <a:r>
              <a:rPr lang="en-AU" sz="2200" dirty="0" err="1" smtClean="0"/>
              <a:t>język</a:t>
            </a:r>
            <a:r>
              <a:rPr lang="en-AU" sz="2200" dirty="0" smtClean="0"/>
              <a:t> </a:t>
            </a:r>
            <a:r>
              <a:rPr lang="en-AU" sz="2200" dirty="0" err="1" smtClean="0"/>
              <a:t>pierwszy</a:t>
            </a:r>
            <a:r>
              <a:rPr lang="en-AU" sz="2200" dirty="0" smtClean="0"/>
              <a:t>, </a:t>
            </a:r>
            <a:r>
              <a:rPr lang="en-AU" sz="2200" dirty="0" err="1" smtClean="0"/>
              <a:t>wkrótce</a:t>
            </a:r>
            <a:r>
              <a:rPr lang="en-AU" sz="2200" dirty="0" smtClean="0"/>
              <a:t> do </a:t>
            </a:r>
            <a:r>
              <a:rPr lang="en-AU" sz="2200" dirty="0" err="1" smtClean="0"/>
              <a:t>swojego</a:t>
            </a:r>
            <a:r>
              <a:rPr lang="en-AU" sz="2200" dirty="0" smtClean="0"/>
              <a:t> </a:t>
            </a:r>
            <a:r>
              <a:rPr lang="en-AU" sz="2200" dirty="0" err="1" smtClean="0"/>
              <a:t>repertuary</a:t>
            </a:r>
            <a:r>
              <a:rPr lang="en-AU" sz="2200" dirty="0" smtClean="0"/>
              <a:t> </a:t>
            </a:r>
            <a:r>
              <a:rPr lang="en-AU" sz="2200" dirty="0" err="1" smtClean="0"/>
              <a:t>dodają</a:t>
            </a:r>
            <a:r>
              <a:rPr lang="en-AU" sz="2200" dirty="0" smtClean="0"/>
              <a:t> </a:t>
            </a:r>
            <a:r>
              <a:rPr lang="en-AU" sz="2200" dirty="0" err="1" smtClean="0"/>
              <a:t>język</a:t>
            </a:r>
            <a:r>
              <a:rPr lang="en-AU" sz="2200" dirty="0" smtClean="0"/>
              <a:t> </a:t>
            </a:r>
            <a:r>
              <a:rPr lang="en-AU" sz="2200" dirty="0" err="1" smtClean="0"/>
              <a:t>fiński</a:t>
            </a:r>
            <a:r>
              <a:rPr lang="en-AU" sz="2200" dirty="0" smtClean="0"/>
              <a:t>, a </a:t>
            </a:r>
            <a:r>
              <a:rPr lang="en-AU" sz="2200" dirty="0" err="1" smtClean="0"/>
              <a:t>następnie</a:t>
            </a:r>
            <a:r>
              <a:rPr lang="en-AU" sz="2200" dirty="0" smtClean="0"/>
              <a:t> w </a:t>
            </a:r>
            <a:r>
              <a:rPr lang="en-AU" sz="2200" dirty="0" err="1" smtClean="0"/>
              <a:t>szkole</a:t>
            </a:r>
            <a:r>
              <a:rPr lang="en-AU" sz="2200" dirty="0" smtClean="0"/>
              <a:t> </a:t>
            </a:r>
            <a:r>
              <a:rPr lang="en-AU" sz="2200" dirty="0" err="1" smtClean="0"/>
              <a:t>uczą</a:t>
            </a:r>
            <a:r>
              <a:rPr lang="en-AU" sz="2200" dirty="0" smtClean="0"/>
              <a:t> </a:t>
            </a:r>
            <a:r>
              <a:rPr lang="en-AU" sz="2200" dirty="0" err="1" smtClean="0"/>
              <a:t>się</a:t>
            </a:r>
            <a:r>
              <a:rPr lang="en-AU" sz="2200" dirty="0" smtClean="0"/>
              <a:t> </a:t>
            </a:r>
            <a:r>
              <a:rPr lang="en-AU" sz="2200" dirty="0" err="1" smtClean="0"/>
              <a:t>angielskiego</a:t>
            </a:r>
            <a:r>
              <a:rPr lang="en-AU" sz="2200" dirty="0" smtClean="0"/>
              <a:t> </a:t>
            </a:r>
            <a:r>
              <a:rPr lang="en-AU" sz="2200" dirty="0" err="1" smtClean="0"/>
              <a:t>oraz</a:t>
            </a:r>
            <a:r>
              <a:rPr lang="en-AU" sz="2200" dirty="0" smtClean="0"/>
              <a:t> </a:t>
            </a:r>
            <a:r>
              <a:rPr lang="en-AU" sz="2200" dirty="0" err="1" smtClean="0"/>
              <a:t>niemieckiego</a:t>
            </a:r>
            <a:r>
              <a:rPr lang="en-AU" sz="2200" dirty="0" smtClean="0"/>
              <a:t> </a:t>
            </a:r>
            <a:r>
              <a:rPr lang="en-AU" sz="2200" dirty="0" err="1" smtClean="0"/>
              <a:t>lub</a:t>
            </a:r>
            <a:r>
              <a:rPr lang="en-AU" sz="2200" dirty="0" smtClean="0"/>
              <a:t> </a:t>
            </a:r>
            <a:r>
              <a:rPr lang="en-AU" sz="2200" dirty="0" err="1" smtClean="0"/>
              <a:t>francuskiego</a:t>
            </a:r>
            <a:r>
              <a:rPr lang="en-AU" sz="2200" dirty="0" smtClean="0"/>
              <a:t>” (</a:t>
            </a:r>
            <a:r>
              <a:rPr lang="en-AU" sz="2200" dirty="0" err="1" smtClean="0"/>
              <a:t>Clyne</a:t>
            </a:r>
            <a:r>
              <a:rPr lang="en-AU" sz="2200" dirty="0" smtClean="0"/>
              <a:t> 2005: 27).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endParaRPr lang="en-AU" sz="36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14282" y="2714619"/>
            <a:ext cx="8472518" cy="2286017"/>
          </a:xfrm>
        </p:spPr>
        <p:txBody>
          <a:bodyPr/>
          <a:lstStyle/>
          <a:p>
            <a:pPr algn="ctr">
              <a:buNone/>
            </a:pPr>
            <a:r>
              <a:rPr lang="en-AU" dirty="0" smtClean="0"/>
              <a:t>	</a:t>
            </a:r>
            <a:r>
              <a:rPr lang="en-AU" b="1" dirty="0" err="1" smtClean="0"/>
              <a:t>Dwujęzyczność</a:t>
            </a:r>
            <a:r>
              <a:rPr lang="en-AU" b="1" dirty="0" smtClean="0"/>
              <a:t> jest </a:t>
            </a:r>
            <a:r>
              <a:rPr lang="en-AU" b="1" dirty="0" err="1" smtClean="0"/>
              <a:t>niepotrzebna</a:t>
            </a:r>
            <a:r>
              <a:rPr lang="en-AU" b="1" dirty="0" smtClean="0"/>
              <a:t>, </a:t>
            </a:r>
            <a:r>
              <a:rPr lang="en-AU" b="1" dirty="0" err="1" smtClean="0"/>
              <a:t>kiedy</a:t>
            </a:r>
            <a:r>
              <a:rPr lang="en-AU" b="1" dirty="0" smtClean="0"/>
              <a:t> </a:t>
            </a:r>
            <a:r>
              <a:rPr lang="en-AU" b="1" dirty="0" err="1" smtClean="0"/>
              <a:t>mówimy</a:t>
            </a:r>
            <a:r>
              <a:rPr lang="en-AU" b="1" dirty="0" smtClean="0"/>
              <a:t> </a:t>
            </a:r>
            <a:r>
              <a:rPr lang="en-AU" b="1" dirty="0" err="1" smtClean="0"/>
              <a:t>po</a:t>
            </a:r>
            <a:r>
              <a:rPr lang="en-AU" b="1" dirty="0" smtClean="0"/>
              <a:t> </a:t>
            </a:r>
            <a:r>
              <a:rPr lang="en-AU" b="1" dirty="0" err="1" smtClean="0"/>
              <a:t>angielsku</a:t>
            </a:r>
            <a:endParaRPr lang="en-AU" b="1" dirty="0" smtClean="0"/>
          </a:p>
          <a:p>
            <a:pPr algn="ctr">
              <a:buNone/>
            </a:pPr>
            <a:r>
              <a:rPr lang="en-AU" b="1" dirty="0" smtClean="0"/>
              <a:t>Bilingualism is unnecessary if you already speak English</a:t>
            </a:r>
            <a:endParaRPr lang="en-A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928802"/>
            <a:ext cx="8229600" cy="364333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AU" dirty="0" smtClean="0"/>
              <a:t>	</a:t>
            </a:r>
            <a:r>
              <a:rPr lang="en-AU" sz="2200" dirty="0" err="1" smtClean="0"/>
              <a:t>Dzieci</a:t>
            </a:r>
            <a:r>
              <a:rPr lang="en-AU" sz="2200" dirty="0" smtClean="0"/>
              <a:t> </a:t>
            </a:r>
            <a:r>
              <a:rPr lang="en-AU" sz="2200" dirty="0" err="1" smtClean="0"/>
              <a:t>wychowywane</a:t>
            </a:r>
            <a:r>
              <a:rPr lang="en-AU" sz="2200" dirty="0" smtClean="0"/>
              <a:t> </a:t>
            </a:r>
            <a:r>
              <a:rPr lang="en-AU" sz="2200" dirty="0" err="1" smtClean="0"/>
              <a:t>dwujęzycznie</a:t>
            </a:r>
            <a:r>
              <a:rPr lang="en-AU" sz="2200" dirty="0" smtClean="0"/>
              <a:t> </a:t>
            </a:r>
            <a:r>
              <a:rPr lang="en-AU" sz="2200" dirty="0" err="1" smtClean="0"/>
              <a:t>od</a:t>
            </a:r>
            <a:r>
              <a:rPr lang="en-AU" sz="2200" dirty="0" smtClean="0"/>
              <a:t> </a:t>
            </a:r>
            <a:r>
              <a:rPr lang="en-AU" sz="2200" dirty="0" err="1" smtClean="0"/>
              <a:t>wczesnych</a:t>
            </a:r>
            <a:r>
              <a:rPr lang="en-AU" sz="2200" dirty="0" smtClean="0"/>
              <a:t> lat </a:t>
            </a:r>
            <a:r>
              <a:rPr lang="en-AU" sz="2200" dirty="0" err="1" smtClean="0"/>
              <a:t>swojego</a:t>
            </a:r>
            <a:r>
              <a:rPr lang="en-AU" sz="2200" dirty="0" smtClean="0"/>
              <a:t> </a:t>
            </a:r>
            <a:r>
              <a:rPr lang="en-AU" sz="2200" dirty="0" err="1" smtClean="0"/>
              <a:t>życia</a:t>
            </a:r>
            <a:r>
              <a:rPr lang="en-AU" sz="2200" dirty="0" smtClean="0"/>
              <a:t> </a:t>
            </a:r>
            <a:r>
              <a:rPr lang="en-AU" sz="2200" dirty="0" err="1" smtClean="0"/>
              <a:t>doświadczają</a:t>
            </a:r>
            <a:r>
              <a:rPr lang="en-AU" sz="2200" dirty="0" smtClean="0"/>
              <a:t> </a:t>
            </a:r>
            <a:r>
              <a:rPr lang="en-AU" sz="2200" dirty="0" err="1" smtClean="0"/>
              <a:t>relatywności</a:t>
            </a:r>
            <a:r>
              <a:rPr lang="en-AU" sz="2200" dirty="0" smtClean="0"/>
              <a:t> </a:t>
            </a:r>
            <a:r>
              <a:rPr lang="en-AU" sz="2200" dirty="0" err="1" smtClean="0"/>
              <a:t>wartości</a:t>
            </a:r>
            <a:r>
              <a:rPr lang="en-AU" sz="2200" dirty="0" smtClean="0"/>
              <a:t> </a:t>
            </a:r>
            <a:r>
              <a:rPr lang="en-AU" sz="2200" dirty="0" err="1" smtClean="0"/>
              <a:t>kulturowych</a:t>
            </a:r>
            <a:r>
              <a:rPr lang="en-AU" sz="2200" dirty="0" smtClean="0"/>
              <a:t>. </a:t>
            </a:r>
          </a:p>
          <a:p>
            <a:pPr>
              <a:buNone/>
            </a:pPr>
            <a:endParaRPr lang="en-AU" sz="2200" dirty="0" smtClean="0"/>
          </a:p>
          <a:p>
            <a:pPr>
              <a:buNone/>
            </a:pPr>
            <a:r>
              <a:rPr lang="en-AU" sz="2200" dirty="0" smtClean="0"/>
              <a:t>	“</a:t>
            </a:r>
            <a:r>
              <a:rPr lang="en-AU" sz="2200" dirty="0" err="1" smtClean="0"/>
              <a:t>Osoby</a:t>
            </a:r>
            <a:r>
              <a:rPr lang="en-AU" sz="2200" dirty="0" smtClean="0"/>
              <a:t> </a:t>
            </a:r>
            <a:r>
              <a:rPr lang="en-AU" sz="2200" dirty="0" err="1" smtClean="0"/>
              <a:t>zaangażowane</a:t>
            </a:r>
            <a:r>
              <a:rPr lang="en-AU" sz="2200" dirty="0" smtClean="0"/>
              <a:t> w </a:t>
            </a:r>
            <a:r>
              <a:rPr lang="en-AU" sz="2200" dirty="0" err="1" smtClean="0"/>
              <a:t>relacje</a:t>
            </a:r>
            <a:r>
              <a:rPr lang="en-AU" sz="2200" dirty="0" smtClean="0"/>
              <a:t> </a:t>
            </a:r>
            <a:r>
              <a:rPr lang="en-AU" sz="2200" dirty="0" err="1" smtClean="0"/>
              <a:t>handlowe</a:t>
            </a:r>
            <a:r>
              <a:rPr lang="en-AU" sz="2200" dirty="0" smtClean="0"/>
              <a:t> z </a:t>
            </a:r>
            <a:r>
              <a:rPr lang="en-AU" sz="2200" dirty="0" err="1" smtClean="0"/>
              <a:t>innymi</a:t>
            </a:r>
            <a:r>
              <a:rPr lang="en-AU" sz="2200" dirty="0" smtClean="0"/>
              <a:t> </a:t>
            </a:r>
            <a:r>
              <a:rPr lang="en-AU" sz="2200" dirty="0" err="1" smtClean="0"/>
              <a:t>krajami</a:t>
            </a:r>
            <a:r>
              <a:rPr lang="en-AU" sz="2200" dirty="0" smtClean="0"/>
              <a:t> </a:t>
            </a:r>
            <a:r>
              <a:rPr lang="en-AU" sz="2200" dirty="0" err="1" smtClean="0"/>
              <a:t>powinny</a:t>
            </a:r>
            <a:r>
              <a:rPr lang="en-AU" sz="2200" dirty="0" smtClean="0"/>
              <a:t> </a:t>
            </a:r>
            <a:r>
              <a:rPr lang="en-AU" sz="2200" dirty="0" err="1" smtClean="0"/>
              <a:t>rozumieć</a:t>
            </a:r>
            <a:r>
              <a:rPr lang="en-AU" sz="2200" dirty="0" smtClean="0"/>
              <a:t> </a:t>
            </a:r>
            <a:r>
              <a:rPr lang="en-AU" sz="2200" dirty="0" err="1" smtClean="0"/>
              <a:t>dominujący</a:t>
            </a:r>
            <a:r>
              <a:rPr lang="en-AU" sz="2200" dirty="0" smtClean="0"/>
              <a:t> w </a:t>
            </a:r>
            <a:r>
              <a:rPr lang="en-AU" sz="2200" dirty="0" err="1" smtClean="0"/>
              <a:t>tych</a:t>
            </a:r>
            <a:r>
              <a:rPr lang="en-AU" sz="2200" dirty="0" smtClean="0"/>
              <a:t> </a:t>
            </a:r>
            <a:r>
              <a:rPr lang="en-AU" sz="2200" dirty="0" err="1" smtClean="0"/>
              <a:t>krajach</a:t>
            </a:r>
            <a:r>
              <a:rPr lang="en-AU" sz="2200" dirty="0" smtClean="0"/>
              <a:t> </a:t>
            </a:r>
            <a:r>
              <a:rPr lang="en-AU" sz="2200" dirty="0" err="1" smtClean="0"/>
              <a:t>obraz</a:t>
            </a:r>
            <a:r>
              <a:rPr lang="en-AU" sz="2200" dirty="0" smtClean="0"/>
              <a:t> </a:t>
            </a:r>
            <a:r>
              <a:rPr lang="en-AU" sz="2200" dirty="0" err="1" smtClean="0"/>
              <a:t>świata</a:t>
            </a:r>
            <a:r>
              <a:rPr lang="en-AU" sz="2200" dirty="0" smtClean="0"/>
              <a:t>”(</a:t>
            </a:r>
            <a:r>
              <a:rPr lang="en-AU" sz="2200" dirty="0" err="1" smtClean="0"/>
              <a:t>Clyne</a:t>
            </a:r>
            <a:r>
              <a:rPr lang="en-AU" sz="2200" dirty="0" smtClean="0"/>
              <a:t> 2005). (</a:t>
            </a:r>
            <a:r>
              <a:rPr lang="en-AU" sz="2200" i="1" dirty="0" smtClean="0"/>
              <a:t>People engaged in commercial relations with other countries should understand the world views dominant in </a:t>
            </a:r>
            <a:r>
              <a:rPr lang="en-AU" sz="2200" i="1" dirty="0" smtClean="0"/>
              <a:t>those countries</a:t>
            </a:r>
            <a:r>
              <a:rPr lang="en-AU" sz="2200" dirty="0" smtClean="0"/>
              <a:t>)</a:t>
            </a:r>
            <a:r>
              <a:rPr lang="en-AU" sz="2200" dirty="0" smtClean="0"/>
              <a:t>	</a:t>
            </a:r>
          </a:p>
          <a:p>
            <a:pPr>
              <a:buNone/>
            </a:pPr>
            <a:r>
              <a:rPr lang="en-AU" sz="2200" dirty="0" smtClean="0"/>
              <a:t>	</a:t>
            </a:r>
            <a:r>
              <a:rPr lang="en-AU" sz="2200" dirty="0" err="1" smtClean="0"/>
              <a:t>Kompetencja</a:t>
            </a:r>
            <a:r>
              <a:rPr lang="en-AU" sz="2200" dirty="0" smtClean="0"/>
              <a:t> </a:t>
            </a:r>
            <a:r>
              <a:rPr lang="en-AU" sz="2200" dirty="0" err="1" smtClean="0"/>
              <a:t>interkulturowa</a:t>
            </a:r>
            <a:r>
              <a:rPr lang="en-AU" sz="2200" dirty="0" smtClean="0"/>
              <a:t> (</a:t>
            </a:r>
            <a:r>
              <a:rPr lang="en-AU" sz="2200" i="1" dirty="0" smtClean="0"/>
              <a:t>intercultural competence</a:t>
            </a:r>
            <a:r>
              <a:rPr lang="en-AU" sz="2200" dirty="0" smtClean="0"/>
              <a:t>)</a:t>
            </a:r>
            <a:endParaRPr lang="en-AU" sz="2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endParaRPr lang="en-AU" sz="36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158" y="2786058"/>
            <a:ext cx="8329642" cy="214314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AU" dirty="0" smtClean="0"/>
              <a:t>	</a:t>
            </a:r>
            <a:r>
              <a:rPr lang="en-AU" b="1" dirty="0" err="1" smtClean="0"/>
              <a:t>Dwujęzyczność</a:t>
            </a:r>
            <a:r>
              <a:rPr lang="en-AU" b="1" dirty="0" smtClean="0"/>
              <a:t> u </a:t>
            </a:r>
            <a:r>
              <a:rPr lang="en-AU" b="1" dirty="0" err="1" smtClean="0"/>
              <a:t>dziecka</a:t>
            </a:r>
            <a:r>
              <a:rPr lang="en-AU" b="1" dirty="0" smtClean="0"/>
              <a:t> </a:t>
            </a:r>
            <a:r>
              <a:rPr lang="en-AU" b="1" dirty="0" err="1" smtClean="0"/>
              <a:t>może</a:t>
            </a:r>
            <a:r>
              <a:rPr lang="en-AU" b="1" dirty="0" smtClean="0"/>
              <a:t> </a:t>
            </a:r>
            <a:r>
              <a:rPr lang="en-AU" b="1" dirty="0" err="1" smtClean="0"/>
              <a:t>prowadzić</a:t>
            </a:r>
            <a:r>
              <a:rPr lang="en-AU" b="1" dirty="0" smtClean="0"/>
              <a:t> do </a:t>
            </a:r>
            <a:r>
              <a:rPr lang="en-AU" b="1" dirty="0" err="1" smtClean="0"/>
              <a:t>zaburzonego</a:t>
            </a:r>
            <a:r>
              <a:rPr lang="en-AU" b="1" dirty="0" smtClean="0"/>
              <a:t> </a:t>
            </a:r>
            <a:r>
              <a:rPr lang="en-AU" b="1" dirty="0" err="1" smtClean="0"/>
              <a:t>rozwoju</a:t>
            </a:r>
            <a:r>
              <a:rPr lang="en-AU" b="1" dirty="0" smtClean="0"/>
              <a:t> </a:t>
            </a:r>
            <a:r>
              <a:rPr lang="en-AU" b="1" dirty="0" err="1" smtClean="0"/>
              <a:t>językowego</a:t>
            </a:r>
            <a:endParaRPr lang="en-AU" b="1" dirty="0" smtClean="0"/>
          </a:p>
          <a:p>
            <a:pPr algn="ctr">
              <a:buNone/>
            </a:pPr>
            <a:r>
              <a:rPr lang="en-AU" b="1" dirty="0" smtClean="0"/>
              <a:t>Bilingualism can disrupt language development in children</a:t>
            </a:r>
            <a:endParaRPr lang="en-A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500174"/>
            <a:ext cx="8229600" cy="4500594"/>
          </a:xfrm>
        </p:spPr>
        <p:txBody>
          <a:bodyPr>
            <a:normAutofit/>
          </a:bodyPr>
          <a:lstStyle/>
          <a:p>
            <a:r>
              <a:rPr lang="en-AU" sz="2200" dirty="0" err="1" smtClean="0"/>
              <a:t>Dwujęzyczność</a:t>
            </a:r>
            <a:r>
              <a:rPr lang="en-AU" sz="2200" dirty="0" smtClean="0"/>
              <a:t> </a:t>
            </a:r>
            <a:r>
              <a:rPr lang="en-AU" sz="2200" dirty="0" err="1" smtClean="0"/>
              <a:t>nie</a:t>
            </a:r>
            <a:r>
              <a:rPr lang="en-AU" sz="2200" dirty="0" smtClean="0"/>
              <a:t> </a:t>
            </a:r>
            <a:r>
              <a:rPr lang="en-AU" sz="2200" dirty="0" err="1" smtClean="0"/>
              <a:t>powoduje</a:t>
            </a:r>
            <a:r>
              <a:rPr lang="en-AU" sz="2200" dirty="0" smtClean="0"/>
              <a:t> </a:t>
            </a:r>
            <a:r>
              <a:rPr lang="en-AU" sz="2200" dirty="0" err="1" smtClean="0"/>
              <a:t>zaburzeń</a:t>
            </a:r>
            <a:r>
              <a:rPr lang="en-AU" sz="2200" dirty="0" smtClean="0"/>
              <a:t> </a:t>
            </a:r>
            <a:r>
              <a:rPr lang="en-AU" sz="2200" dirty="0" err="1" smtClean="0"/>
              <a:t>językowych</a:t>
            </a:r>
            <a:r>
              <a:rPr lang="en-AU" sz="2200" dirty="0" smtClean="0"/>
              <a:t> (</a:t>
            </a:r>
            <a:r>
              <a:rPr lang="en-AU" sz="2200" dirty="0" err="1" smtClean="0"/>
              <a:t>Paradis</a:t>
            </a:r>
            <a:r>
              <a:rPr lang="en-AU" sz="2200" dirty="0" smtClean="0"/>
              <a:t>, Genesee, </a:t>
            </a:r>
            <a:r>
              <a:rPr lang="en-AU" sz="2200" dirty="0" err="1" smtClean="0"/>
              <a:t>Crago</a:t>
            </a:r>
            <a:r>
              <a:rPr lang="en-AU" sz="2200" dirty="0" smtClean="0"/>
              <a:t> 2011). (</a:t>
            </a:r>
            <a:r>
              <a:rPr lang="en-AU" sz="2200" i="1" dirty="0" smtClean="0"/>
              <a:t>Bilingualism does not cause language disorder</a:t>
            </a:r>
            <a:r>
              <a:rPr lang="en-AU" sz="2200" dirty="0" smtClean="0"/>
              <a:t>)</a:t>
            </a:r>
          </a:p>
          <a:p>
            <a:r>
              <a:rPr lang="en-AU" sz="2200" dirty="0" err="1" smtClean="0"/>
              <a:t>Zaburzenia</a:t>
            </a:r>
            <a:r>
              <a:rPr lang="en-AU" sz="2200" dirty="0" smtClean="0"/>
              <a:t> </a:t>
            </a:r>
            <a:r>
              <a:rPr lang="en-AU" sz="2200" dirty="0" err="1" smtClean="0"/>
              <a:t>językowe</a:t>
            </a:r>
            <a:r>
              <a:rPr lang="en-AU" sz="2200" dirty="0" smtClean="0"/>
              <a:t> </a:t>
            </a:r>
            <a:r>
              <a:rPr lang="en-AU" sz="2200" dirty="0" err="1" smtClean="0"/>
              <a:t>ujawniają</a:t>
            </a:r>
            <a:r>
              <a:rPr lang="en-AU" sz="2200" dirty="0" smtClean="0"/>
              <a:t> </a:t>
            </a:r>
            <a:r>
              <a:rPr lang="en-AU" sz="2200" dirty="0" err="1" smtClean="0"/>
              <a:t>się</a:t>
            </a:r>
            <a:r>
              <a:rPr lang="en-AU" sz="2200" dirty="0" smtClean="0"/>
              <a:t> we </a:t>
            </a:r>
            <a:r>
              <a:rPr lang="en-AU" sz="2200" dirty="0" err="1" smtClean="0"/>
              <a:t>wszystkich</a:t>
            </a:r>
            <a:r>
              <a:rPr lang="en-AU" sz="2200" dirty="0" smtClean="0"/>
              <a:t> </a:t>
            </a:r>
            <a:r>
              <a:rPr lang="en-AU" sz="2200" dirty="0" err="1" smtClean="0"/>
              <a:t>językach</a:t>
            </a:r>
            <a:r>
              <a:rPr lang="en-AU" sz="2200" dirty="0" smtClean="0"/>
              <a:t> </a:t>
            </a:r>
            <a:r>
              <a:rPr lang="en-AU" sz="2200" dirty="0" err="1" smtClean="0"/>
              <a:t>znanych</a:t>
            </a:r>
            <a:r>
              <a:rPr lang="en-AU" sz="2200" dirty="0" smtClean="0"/>
              <a:t> </a:t>
            </a:r>
            <a:r>
              <a:rPr lang="en-AU" sz="2200" dirty="0" err="1" smtClean="0"/>
              <a:t>dziecku</a:t>
            </a:r>
            <a:r>
              <a:rPr lang="en-AU" sz="2200" dirty="0" smtClean="0"/>
              <a:t>. </a:t>
            </a:r>
          </a:p>
          <a:p>
            <a:r>
              <a:rPr lang="en-AU" sz="2200" dirty="0" err="1" smtClean="0"/>
              <a:t>Podczas</a:t>
            </a:r>
            <a:r>
              <a:rPr lang="en-AU" sz="2200" dirty="0" smtClean="0"/>
              <a:t> </a:t>
            </a:r>
            <a:r>
              <a:rPr lang="en-AU" sz="2200" dirty="0" err="1" smtClean="0"/>
              <a:t>gdy</a:t>
            </a:r>
            <a:r>
              <a:rPr lang="en-AU" sz="2200" dirty="0" smtClean="0"/>
              <a:t> </a:t>
            </a:r>
            <a:r>
              <a:rPr lang="en-AU" sz="2200" dirty="0" err="1" smtClean="0"/>
              <a:t>słownictwo</a:t>
            </a:r>
            <a:r>
              <a:rPr lang="en-AU" sz="2200" dirty="0" smtClean="0"/>
              <a:t> </a:t>
            </a:r>
            <a:r>
              <a:rPr lang="en-AU" sz="2200" dirty="0" err="1" smtClean="0"/>
              <a:t>dziecka</a:t>
            </a:r>
            <a:r>
              <a:rPr lang="en-AU" sz="2200" dirty="0" smtClean="0"/>
              <a:t> </a:t>
            </a:r>
            <a:r>
              <a:rPr lang="en-AU" sz="2200" dirty="0" err="1" smtClean="0"/>
              <a:t>dwujęzycznego</a:t>
            </a:r>
            <a:r>
              <a:rPr lang="en-AU" sz="2200" dirty="0" smtClean="0"/>
              <a:t> w </a:t>
            </a:r>
            <a:r>
              <a:rPr lang="en-AU" sz="2200" dirty="0" err="1" smtClean="0"/>
              <a:t>każdym</a:t>
            </a:r>
            <a:r>
              <a:rPr lang="en-AU" sz="2200" dirty="0" smtClean="0"/>
              <a:t> </a:t>
            </a:r>
            <a:r>
              <a:rPr lang="en-AU" sz="2200" dirty="0" err="1" smtClean="0"/>
              <a:t>ze</a:t>
            </a:r>
            <a:r>
              <a:rPr lang="en-AU" sz="2200" dirty="0" smtClean="0"/>
              <a:t> </a:t>
            </a:r>
            <a:r>
              <a:rPr lang="en-AU" sz="2200" dirty="0" err="1" smtClean="0"/>
              <a:t>znanych</a:t>
            </a:r>
            <a:r>
              <a:rPr lang="en-AU" sz="2200" dirty="0" smtClean="0"/>
              <a:t> mu  </a:t>
            </a:r>
            <a:r>
              <a:rPr lang="en-AU" sz="2200" dirty="0" err="1" smtClean="0"/>
              <a:t>języków</a:t>
            </a:r>
            <a:r>
              <a:rPr lang="en-AU" sz="2200" dirty="0" smtClean="0"/>
              <a:t> </a:t>
            </a:r>
            <a:r>
              <a:rPr lang="en-AU" sz="2200" dirty="0" err="1" smtClean="0"/>
              <a:t>może</a:t>
            </a:r>
            <a:r>
              <a:rPr lang="en-AU" sz="2200" dirty="0" smtClean="0"/>
              <a:t> </a:t>
            </a:r>
            <a:r>
              <a:rPr lang="en-AU" sz="2200" dirty="0" err="1" smtClean="0"/>
              <a:t>być</a:t>
            </a:r>
            <a:r>
              <a:rPr lang="en-AU" sz="2200" dirty="0" smtClean="0"/>
              <a:t> </a:t>
            </a:r>
            <a:r>
              <a:rPr lang="en-AU" sz="2200" dirty="0" err="1" smtClean="0"/>
              <a:t>nieco</a:t>
            </a:r>
            <a:r>
              <a:rPr lang="en-AU" sz="2200" dirty="0" smtClean="0"/>
              <a:t> </a:t>
            </a:r>
            <a:r>
              <a:rPr lang="en-AU" sz="2200" dirty="0" err="1" smtClean="0"/>
              <a:t>mniejsze</a:t>
            </a:r>
            <a:r>
              <a:rPr lang="en-AU" sz="2200" dirty="0" smtClean="0"/>
              <a:t>, </a:t>
            </a:r>
            <a:r>
              <a:rPr lang="en-AU" sz="2200" dirty="0" err="1" smtClean="0"/>
              <a:t>łączna</a:t>
            </a:r>
            <a:r>
              <a:rPr lang="en-AU" sz="2200" dirty="0" smtClean="0"/>
              <a:t> </a:t>
            </a:r>
            <a:r>
              <a:rPr lang="en-AU" sz="2200" dirty="0" err="1" smtClean="0"/>
              <a:t>liczba</a:t>
            </a:r>
            <a:r>
              <a:rPr lang="en-AU" sz="2200" dirty="0" smtClean="0"/>
              <a:t> </a:t>
            </a:r>
            <a:r>
              <a:rPr lang="en-AU" sz="2200" dirty="0" err="1" smtClean="0"/>
              <a:t>znanych</a:t>
            </a:r>
            <a:r>
              <a:rPr lang="en-AU" sz="2200" dirty="0" smtClean="0"/>
              <a:t> mu </a:t>
            </a:r>
            <a:r>
              <a:rPr lang="en-AU" sz="2200" dirty="0" err="1" smtClean="0"/>
              <a:t>słów</a:t>
            </a:r>
            <a:r>
              <a:rPr lang="en-AU" sz="2200" dirty="0" smtClean="0"/>
              <a:t> </a:t>
            </a:r>
            <a:r>
              <a:rPr lang="en-AU" sz="2200" dirty="0" err="1" smtClean="0"/>
              <a:t>będzie</a:t>
            </a:r>
            <a:r>
              <a:rPr lang="en-AU" sz="2200" dirty="0" smtClean="0"/>
              <a:t> taka </a:t>
            </a:r>
            <a:r>
              <a:rPr lang="en-AU" sz="2200" dirty="0" err="1" smtClean="0"/>
              <a:t>sama</a:t>
            </a:r>
            <a:r>
              <a:rPr lang="en-AU" sz="2200" dirty="0" smtClean="0"/>
              <a:t>, a </a:t>
            </a:r>
            <a:r>
              <a:rPr lang="en-AU" sz="2200" dirty="0" err="1" smtClean="0"/>
              <a:t>często</a:t>
            </a:r>
            <a:r>
              <a:rPr lang="en-AU" sz="2200" dirty="0" smtClean="0"/>
              <a:t> </a:t>
            </a:r>
            <a:r>
              <a:rPr lang="en-AU" sz="2200" dirty="0" err="1" smtClean="0"/>
              <a:t>większa</a:t>
            </a:r>
            <a:r>
              <a:rPr lang="en-AU" sz="2200" dirty="0" smtClean="0"/>
              <a:t> </a:t>
            </a:r>
            <a:r>
              <a:rPr lang="en-AU" sz="2200" dirty="0" err="1" smtClean="0"/>
              <a:t>niż</a:t>
            </a:r>
            <a:r>
              <a:rPr lang="en-AU" sz="2200" dirty="0" smtClean="0"/>
              <a:t> u </a:t>
            </a:r>
            <a:r>
              <a:rPr lang="en-AU" sz="2200" dirty="0" err="1" smtClean="0"/>
              <a:t>dziecka</a:t>
            </a:r>
            <a:r>
              <a:rPr lang="en-AU" sz="2200" dirty="0" smtClean="0"/>
              <a:t> </a:t>
            </a:r>
            <a:r>
              <a:rPr lang="en-AU" sz="2200" dirty="0" err="1" smtClean="0"/>
              <a:t>jednojęzycznego</a:t>
            </a:r>
            <a:r>
              <a:rPr lang="en-AU" sz="2200" dirty="0" smtClean="0"/>
              <a:t> (</a:t>
            </a:r>
            <a:r>
              <a:rPr lang="en-AU" sz="2200" dirty="0" err="1" smtClean="0"/>
              <a:t>Paradis</a:t>
            </a:r>
            <a:r>
              <a:rPr lang="en-AU" sz="2200" dirty="0" smtClean="0"/>
              <a:t>, Genesee, </a:t>
            </a:r>
            <a:r>
              <a:rPr lang="en-AU" sz="2200" dirty="0" err="1" smtClean="0"/>
              <a:t>Crago</a:t>
            </a:r>
            <a:r>
              <a:rPr lang="en-AU" sz="2200" dirty="0" smtClean="0"/>
              <a:t> 2011). </a:t>
            </a:r>
          </a:p>
          <a:p>
            <a:r>
              <a:rPr lang="en-AU" sz="2200" dirty="0" err="1" smtClean="0"/>
              <a:t>Kiedy</a:t>
            </a:r>
            <a:r>
              <a:rPr lang="en-AU" sz="2200" dirty="0" smtClean="0"/>
              <a:t> </a:t>
            </a:r>
            <a:r>
              <a:rPr lang="en-AU" sz="2200" dirty="0" err="1" smtClean="0"/>
              <a:t>dzieci</a:t>
            </a:r>
            <a:r>
              <a:rPr lang="en-AU" sz="2200" dirty="0" smtClean="0"/>
              <a:t> </a:t>
            </a:r>
            <a:r>
              <a:rPr lang="en-AU" sz="2200" dirty="0" err="1" smtClean="0"/>
              <a:t>dwujęzyczne</a:t>
            </a:r>
            <a:r>
              <a:rPr lang="en-AU" sz="2200" dirty="0" smtClean="0"/>
              <a:t> </a:t>
            </a:r>
            <a:r>
              <a:rPr lang="en-AU" sz="2200" dirty="0" err="1" smtClean="0"/>
              <a:t>zaczną</a:t>
            </a:r>
            <a:r>
              <a:rPr lang="en-AU" sz="2200" dirty="0" smtClean="0"/>
              <a:t> </a:t>
            </a:r>
            <a:r>
              <a:rPr lang="en-AU" sz="2200" dirty="0" err="1" smtClean="0"/>
              <a:t>produkować</a:t>
            </a:r>
            <a:r>
              <a:rPr lang="en-AU" sz="2200" dirty="0" smtClean="0"/>
              <a:t> </a:t>
            </a:r>
            <a:r>
              <a:rPr lang="en-AU" sz="2200" dirty="0" err="1" smtClean="0"/>
              <a:t>krótkie</a:t>
            </a:r>
            <a:r>
              <a:rPr lang="en-AU" sz="2200" dirty="0" smtClean="0"/>
              <a:t> </a:t>
            </a:r>
            <a:r>
              <a:rPr lang="en-AU" sz="2200" dirty="0" err="1" smtClean="0"/>
              <a:t>zdania</a:t>
            </a:r>
            <a:r>
              <a:rPr lang="en-AU" sz="2200" dirty="0" smtClean="0"/>
              <a:t>, </a:t>
            </a:r>
            <a:r>
              <a:rPr lang="en-AU" sz="2200" dirty="0" err="1" smtClean="0"/>
              <a:t>rozwój</a:t>
            </a:r>
            <a:r>
              <a:rPr lang="en-AU" sz="2200" dirty="0" smtClean="0"/>
              <a:t> </a:t>
            </a:r>
            <a:r>
              <a:rPr lang="en-AU" sz="2200" dirty="0" err="1" smtClean="0"/>
              <a:t>gramatyki</a:t>
            </a:r>
            <a:r>
              <a:rPr lang="en-AU" sz="2200" dirty="0" smtClean="0"/>
              <a:t> </a:t>
            </a:r>
            <a:r>
              <a:rPr lang="en-AU" sz="2200" dirty="0" err="1" smtClean="0"/>
              <a:t>ich</a:t>
            </a:r>
            <a:r>
              <a:rPr lang="en-AU" sz="2200" dirty="0" smtClean="0"/>
              <a:t> </a:t>
            </a:r>
            <a:r>
              <a:rPr lang="en-AU" sz="2200" dirty="0" err="1" smtClean="0"/>
              <a:t>języka</a:t>
            </a:r>
            <a:r>
              <a:rPr lang="en-AU" sz="2200" dirty="0" smtClean="0"/>
              <a:t> </a:t>
            </a:r>
            <a:r>
              <a:rPr lang="en-AU" sz="2200" dirty="0" err="1" smtClean="0"/>
              <a:t>podąża</a:t>
            </a:r>
            <a:r>
              <a:rPr lang="en-AU" sz="2200" dirty="0" smtClean="0"/>
              <a:t> </a:t>
            </a:r>
            <a:r>
              <a:rPr lang="en-AU" sz="2200" dirty="0" err="1" smtClean="0"/>
              <a:t>ogólnie</a:t>
            </a:r>
            <a:r>
              <a:rPr lang="en-AU" sz="2200" dirty="0" smtClean="0"/>
              <a:t> </a:t>
            </a:r>
            <a:r>
              <a:rPr lang="en-AU" sz="2200" dirty="0" err="1" smtClean="0"/>
              <a:t>taką</a:t>
            </a:r>
            <a:r>
              <a:rPr lang="en-AU" sz="2200" dirty="0" smtClean="0"/>
              <a:t> </a:t>
            </a:r>
            <a:r>
              <a:rPr lang="en-AU" sz="2200" dirty="0" err="1" smtClean="0"/>
              <a:t>samą</a:t>
            </a:r>
            <a:r>
              <a:rPr lang="en-AU" sz="2200" dirty="0" smtClean="0"/>
              <a:t> </a:t>
            </a:r>
            <a:r>
              <a:rPr lang="en-AU" sz="2200" dirty="0" err="1" smtClean="0"/>
              <a:t>ścieżką</a:t>
            </a:r>
            <a:r>
              <a:rPr lang="en-AU" sz="2200" dirty="0" smtClean="0"/>
              <a:t>, </a:t>
            </a:r>
            <a:r>
              <a:rPr lang="en-AU" sz="2200" dirty="0" err="1" smtClean="0"/>
              <a:t>jak</a:t>
            </a:r>
            <a:r>
              <a:rPr lang="en-AU" sz="2200" dirty="0" smtClean="0"/>
              <a:t> </a:t>
            </a:r>
            <a:r>
              <a:rPr lang="en-AU" sz="2200" dirty="0" err="1" smtClean="0"/>
              <a:t>rozwój</a:t>
            </a:r>
            <a:r>
              <a:rPr lang="en-AU" sz="2200" dirty="0" smtClean="0"/>
              <a:t> </a:t>
            </a:r>
            <a:r>
              <a:rPr lang="en-AU" sz="2200" dirty="0" err="1" smtClean="0"/>
              <a:t>gramatyki</a:t>
            </a:r>
            <a:r>
              <a:rPr lang="en-AU" sz="2200" dirty="0" smtClean="0"/>
              <a:t> u </a:t>
            </a:r>
            <a:r>
              <a:rPr lang="en-AU" sz="2200" dirty="0" err="1" smtClean="0"/>
              <a:t>dzieci</a:t>
            </a:r>
            <a:r>
              <a:rPr lang="en-AU" sz="2200" dirty="0" smtClean="0"/>
              <a:t> </a:t>
            </a:r>
            <a:r>
              <a:rPr lang="en-AU" sz="2200" dirty="0" err="1" smtClean="0"/>
              <a:t>jednojęzycznych</a:t>
            </a:r>
            <a:r>
              <a:rPr lang="en-AU" sz="2200" dirty="0" smtClean="0"/>
              <a:t> (Genesee 2005).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endParaRPr lang="en-AU" sz="36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158" y="2285991"/>
            <a:ext cx="8329642" cy="2928959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AU" dirty="0" smtClean="0"/>
              <a:t>	</a:t>
            </a:r>
            <a:r>
              <a:rPr lang="en-AU" b="1" dirty="0" err="1" smtClean="0"/>
              <a:t>Mieszanie</a:t>
            </a:r>
            <a:r>
              <a:rPr lang="en-AU" b="1" dirty="0" smtClean="0"/>
              <a:t> </a:t>
            </a:r>
            <a:r>
              <a:rPr lang="en-AU" b="1" dirty="0" err="1" smtClean="0"/>
              <a:t>języków</a:t>
            </a:r>
            <a:r>
              <a:rPr lang="en-AU" b="1" dirty="0" smtClean="0"/>
              <a:t> </a:t>
            </a:r>
            <a:r>
              <a:rPr lang="en-AU" b="1" dirty="0" err="1" smtClean="0"/>
              <a:t>przez</a:t>
            </a:r>
            <a:r>
              <a:rPr lang="en-AU" b="1" dirty="0" smtClean="0"/>
              <a:t> </a:t>
            </a:r>
            <a:r>
              <a:rPr lang="en-AU" b="1" dirty="0" err="1" smtClean="0"/>
              <a:t>dziecko</a:t>
            </a:r>
            <a:r>
              <a:rPr lang="en-AU" b="1" dirty="0" smtClean="0"/>
              <a:t> jest </a:t>
            </a:r>
            <a:r>
              <a:rPr lang="en-AU" b="1" dirty="0" err="1" smtClean="0"/>
              <a:t>oznaką</a:t>
            </a:r>
            <a:r>
              <a:rPr lang="en-AU" b="1" dirty="0" smtClean="0"/>
              <a:t> </a:t>
            </a:r>
            <a:r>
              <a:rPr lang="en-AU" b="1" dirty="0" err="1" smtClean="0"/>
              <a:t>kłopotów</a:t>
            </a:r>
            <a:r>
              <a:rPr lang="en-AU" b="1" dirty="0" smtClean="0"/>
              <a:t> </a:t>
            </a:r>
            <a:r>
              <a:rPr lang="en-AU" b="1" dirty="0" err="1" smtClean="0"/>
              <a:t>dziecka</a:t>
            </a:r>
            <a:r>
              <a:rPr lang="en-AU" b="1" dirty="0" smtClean="0"/>
              <a:t> </a:t>
            </a:r>
            <a:r>
              <a:rPr lang="en-AU" b="1" dirty="0" err="1" smtClean="0"/>
              <a:t>spowodowanych</a:t>
            </a:r>
            <a:r>
              <a:rPr lang="en-AU" b="1" dirty="0" smtClean="0"/>
              <a:t> </a:t>
            </a:r>
            <a:r>
              <a:rPr lang="en-AU" b="1" dirty="0" err="1" smtClean="0"/>
              <a:t>dwujęzycznością</a:t>
            </a:r>
            <a:endParaRPr lang="en-AU" b="1" dirty="0" smtClean="0"/>
          </a:p>
          <a:p>
            <a:pPr algn="ctr">
              <a:buNone/>
            </a:pPr>
            <a:r>
              <a:rPr lang="en-AU" b="1" dirty="0" smtClean="0"/>
              <a:t>Code-mixing is a sign of the child’s difficulties in the process of becoming bilingual</a:t>
            </a:r>
            <a:endParaRPr lang="en-A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2500306"/>
            <a:ext cx="8229600" cy="221457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AU" dirty="0" smtClean="0"/>
              <a:t>	</a:t>
            </a:r>
            <a:r>
              <a:rPr lang="en-AU" b="1" dirty="0" err="1" smtClean="0"/>
              <a:t>Jak</a:t>
            </a:r>
            <a:r>
              <a:rPr lang="en-AU" b="1" dirty="0" smtClean="0"/>
              <a:t> </a:t>
            </a:r>
            <a:r>
              <a:rPr lang="en-AU" b="1" dirty="0" err="1" smtClean="0"/>
              <a:t>wygląda</a:t>
            </a:r>
            <a:r>
              <a:rPr lang="en-AU" b="1" dirty="0" smtClean="0"/>
              <a:t> </a:t>
            </a:r>
            <a:r>
              <a:rPr lang="en-AU" b="1" dirty="0" err="1" smtClean="0"/>
              <a:t>obecna</a:t>
            </a:r>
            <a:r>
              <a:rPr lang="en-AU" b="1" dirty="0" smtClean="0"/>
              <a:t> </a:t>
            </a:r>
            <a:r>
              <a:rPr lang="en-AU" b="1" dirty="0" err="1" smtClean="0"/>
              <a:t>sytuacja</a:t>
            </a:r>
            <a:r>
              <a:rPr lang="en-AU" b="1" dirty="0" smtClean="0"/>
              <a:t> </a:t>
            </a:r>
            <a:r>
              <a:rPr lang="en-AU" b="1" dirty="0" err="1" smtClean="0"/>
              <a:t>języka</a:t>
            </a:r>
            <a:r>
              <a:rPr lang="en-AU" b="1" dirty="0" smtClean="0"/>
              <a:t> </a:t>
            </a:r>
            <a:r>
              <a:rPr lang="en-AU" b="1" dirty="0" err="1" smtClean="0"/>
              <a:t>polskiego</a:t>
            </a:r>
            <a:r>
              <a:rPr lang="en-AU" b="1" dirty="0" smtClean="0"/>
              <a:t> w </a:t>
            </a:r>
            <a:r>
              <a:rPr lang="en-AU" b="1" dirty="0" err="1" smtClean="0"/>
              <a:t>świecie</a:t>
            </a:r>
            <a:r>
              <a:rPr lang="en-AU" b="1" dirty="0" smtClean="0"/>
              <a:t>?</a:t>
            </a:r>
          </a:p>
          <a:p>
            <a:pPr>
              <a:buNone/>
            </a:pPr>
            <a:r>
              <a:rPr lang="en-AU" b="1" dirty="0" smtClean="0"/>
              <a:t>	What is the present situation of Polish in the world?</a:t>
            </a:r>
          </a:p>
          <a:p>
            <a:pPr>
              <a:buNone/>
            </a:pPr>
            <a:endParaRPr lang="en-A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28596" y="2500306"/>
            <a:ext cx="8229600" cy="2714644"/>
          </a:xfrm>
        </p:spPr>
        <p:txBody>
          <a:bodyPr>
            <a:normAutofit fontScale="92500"/>
          </a:bodyPr>
          <a:lstStyle/>
          <a:p>
            <a:r>
              <a:rPr lang="en-AU" sz="2400" dirty="0" err="1" smtClean="0"/>
              <a:t>Obserwuje</a:t>
            </a:r>
            <a:r>
              <a:rPr lang="en-AU" sz="2400" dirty="0" smtClean="0"/>
              <a:t> </a:t>
            </a:r>
            <a:r>
              <a:rPr lang="en-AU" sz="2400" dirty="0" err="1" smtClean="0"/>
              <a:t>się</a:t>
            </a:r>
            <a:r>
              <a:rPr lang="en-AU" sz="2400" dirty="0" smtClean="0"/>
              <a:t> </a:t>
            </a:r>
            <a:r>
              <a:rPr lang="en-AU" sz="2400" dirty="0" err="1" smtClean="0"/>
              <a:t>umiejętność</a:t>
            </a:r>
            <a:r>
              <a:rPr lang="en-AU" sz="2400" dirty="0" smtClean="0"/>
              <a:t> </a:t>
            </a:r>
            <a:r>
              <a:rPr lang="en-AU" sz="2400" dirty="0" err="1" smtClean="0"/>
              <a:t>oddzielania</a:t>
            </a:r>
            <a:r>
              <a:rPr lang="en-AU" sz="2400" dirty="0" smtClean="0"/>
              <a:t> </a:t>
            </a:r>
            <a:r>
              <a:rPr lang="en-AU" sz="2400" dirty="0" err="1" smtClean="0"/>
              <a:t>obu</a:t>
            </a:r>
            <a:r>
              <a:rPr lang="en-AU" sz="2400" dirty="0" smtClean="0"/>
              <a:t> </a:t>
            </a:r>
            <a:r>
              <a:rPr lang="en-AU" sz="2400" dirty="0" err="1" smtClean="0"/>
              <a:t>języków</a:t>
            </a:r>
            <a:r>
              <a:rPr lang="en-AU" sz="2400" dirty="0" smtClean="0"/>
              <a:t> w </a:t>
            </a:r>
            <a:r>
              <a:rPr lang="en-AU" sz="2400" dirty="0" err="1" smtClean="0"/>
              <a:t>zależności</a:t>
            </a:r>
            <a:r>
              <a:rPr lang="en-AU" sz="2400" dirty="0" smtClean="0"/>
              <a:t> </a:t>
            </a:r>
            <a:r>
              <a:rPr lang="en-AU" sz="2400" dirty="0" err="1" smtClean="0"/>
              <a:t>od</a:t>
            </a:r>
            <a:r>
              <a:rPr lang="en-AU" sz="2400" dirty="0" smtClean="0"/>
              <a:t> </a:t>
            </a:r>
            <a:r>
              <a:rPr lang="en-AU" sz="2400" dirty="0" err="1" smtClean="0"/>
              <a:t>języka</a:t>
            </a:r>
            <a:r>
              <a:rPr lang="en-AU" sz="2400" dirty="0" smtClean="0"/>
              <a:t> </a:t>
            </a:r>
            <a:r>
              <a:rPr lang="en-AU" sz="2400" dirty="0" err="1" smtClean="0"/>
              <a:t>interlokutora</a:t>
            </a:r>
            <a:r>
              <a:rPr lang="en-AU" sz="2400" dirty="0" smtClean="0"/>
              <a:t> </a:t>
            </a:r>
            <a:r>
              <a:rPr lang="en-AU" sz="2400" dirty="0" err="1" smtClean="0"/>
              <a:t>wśród</a:t>
            </a:r>
            <a:r>
              <a:rPr lang="en-AU" sz="2400" dirty="0" smtClean="0"/>
              <a:t> </a:t>
            </a:r>
            <a:r>
              <a:rPr lang="en-AU" sz="2400" dirty="0" err="1" smtClean="0"/>
              <a:t>dzieci</a:t>
            </a:r>
            <a:r>
              <a:rPr lang="en-AU" sz="2400" dirty="0" smtClean="0"/>
              <a:t> 2-3 </a:t>
            </a:r>
            <a:r>
              <a:rPr lang="en-AU" sz="2400" dirty="0" err="1" smtClean="0"/>
              <a:t>letnich</a:t>
            </a:r>
            <a:r>
              <a:rPr lang="en-AU" sz="2400" dirty="0" smtClean="0"/>
              <a:t> (De </a:t>
            </a:r>
            <a:r>
              <a:rPr lang="en-AU" sz="2400" dirty="0" err="1" smtClean="0"/>
              <a:t>Houwer</a:t>
            </a:r>
            <a:r>
              <a:rPr lang="en-AU" sz="2400" dirty="0" smtClean="0"/>
              <a:t>, 2006) (</a:t>
            </a:r>
            <a:r>
              <a:rPr lang="en-AU" sz="2400" i="1" dirty="0" smtClean="0"/>
              <a:t>2-3 </a:t>
            </a:r>
            <a:r>
              <a:rPr lang="en-AU" sz="2400" i="1" dirty="0" err="1" smtClean="0"/>
              <a:t>y.o</a:t>
            </a:r>
            <a:r>
              <a:rPr lang="en-AU" sz="2400" i="1" dirty="0" smtClean="0"/>
              <a:t>. children are able to separate languages</a:t>
            </a:r>
            <a:r>
              <a:rPr lang="en-AU" sz="2400" dirty="0" smtClean="0"/>
              <a:t>)</a:t>
            </a:r>
          </a:p>
          <a:p>
            <a:r>
              <a:rPr lang="en-AU" sz="2400" dirty="0" err="1" smtClean="0"/>
              <a:t>Osoby</a:t>
            </a:r>
            <a:r>
              <a:rPr lang="en-AU" sz="2400" dirty="0" smtClean="0"/>
              <a:t> </a:t>
            </a:r>
            <a:r>
              <a:rPr lang="en-AU" sz="2400" dirty="0" err="1" smtClean="0"/>
              <a:t>dwujęzycznie</a:t>
            </a:r>
            <a:r>
              <a:rPr lang="en-AU" sz="2400" dirty="0" smtClean="0"/>
              <a:t> </a:t>
            </a:r>
            <a:r>
              <a:rPr lang="en-AU" sz="2400" dirty="0" err="1" smtClean="0"/>
              <a:t>używają</a:t>
            </a:r>
            <a:r>
              <a:rPr lang="en-AU" sz="2400" dirty="0" smtClean="0"/>
              <a:t> </a:t>
            </a:r>
            <a:r>
              <a:rPr lang="en-AU" sz="2400" dirty="0" err="1" smtClean="0"/>
              <a:t>świadomych</a:t>
            </a:r>
            <a:r>
              <a:rPr lang="en-AU" sz="2400" dirty="0" smtClean="0"/>
              <a:t> </a:t>
            </a:r>
            <a:r>
              <a:rPr lang="en-AU" sz="2400" dirty="0" err="1" smtClean="0"/>
              <a:t>strategii</a:t>
            </a:r>
            <a:r>
              <a:rPr lang="en-AU" sz="2400" dirty="0" smtClean="0"/>
              <a:t> </a:t>
            </a:r>
            <a:r>
              <a:rPr lang="en-AU" sz="2400" dirty="0" err="1" smtClean="0"/>
              <a:t>komunikacyjnych</a:t>
            </a:r>
            <a:r>
              <a:rPr lang="en-AU" sz="2400" dirty="0" smtClean="0"/>
              <a:t>, </a:t>
            </a:r>
            <a:r>
              <a:rPr lang="en-AU" sz="2400" dirty="0" err="1" smtClean="0"/>
              <a:t>kiedy</a:t>
            </a:r>
            <a:r>
              <a:rPr lang="en-AU" sz="2400" dirty="0" smtClean="0"/>
              <a:t> </a:t>
            </a:r>
            <a:r>
              <a:rPr lang="en-AU" sz="2400" dirty="0" err="1" smtClean="0"/>
              <a:t>mieszają</a:t>
            </a:r>
            <a:r>
              <a:rPr lang="en-AU" sz="2400" dirty="0" smtClean="0"/>
              <a:t> </a:t>
            </a:r>
            <a:r>
              <a:rPr lang="en-AU" sz="2400" dirty="0" err="1" smtClean="0"/>
              <a:t>języki</a:t>
            </a:r>
            <a:r>
              <a:rPr lang="en-AU" sz="2400" dirty="0" smtClean="0"/>
              <a:t> (</a:t>
            </a:r>
            <a:r>
              <a:rPr lang="en-AU" sz="2400" dirty="0" err="1" smtClean="0"/>
              <a:t>osoba</a:t>
            </a:r>
            <a:r>
              <a:rPr lang="en-AU" sz="2400" dirty="0" smtClean="0"/>
              <a:t>, </a:t>
            </a:r>
            <a:r>
              <a:rPr lang="en-AU" sz="2400" dirty="0" err="1" smtClean="0"/>
              <a:t>temat</a:t>
            </a:r>
            <a:r>
              <a:rPr lang="en-AU" sz="2400" dirty="0" smtClean="0"/>
              <a:t>, </a:t>
            </a:r>
            <a:r>
              <a:rPr lang="en-AU" sz="2400" dirty="0" err="1" smtClean="0"/>
              <a:t>cel</a:t>
            </a:r>
            <a:r>
              <a:rPr lang="en-AU" sz="2400" dirty="0" smtClean="0"/>
              <a:t> </a:t>
            </a:r>
            <a:r>
              <a:rPr lang="en-AU" sz="2400" dirty="0" err="1" smtClean="0"/>
              <a:t>rozmowy</a:t>
            </a:r>
            <a:r>
              <a:rPr lang="en-AU" sz="2400" dirty="0" smtClean="0"/>
              <a:t>, </a:t>
            </a:r>
            <a:r>
              <a:rPr lang="en-AU" sz="2400" dirty="0" err="1" smtClean="0"/>
              <a:t>precyzja</a:t>
            </a:r>
            <a:r>
              <a:rPr lang="en-AU" sz="2400" dirty="0" smtClean="0"/>
              <a:t> </a:t>
            </a:r>
            <a:r>
              <a:rPr lang="en-AU" sz="2400" dirty="0" err="1" smtClean="0"/>
              <a:t>wypowiedzi</a:t>
            </a:r>
            <a:r>
              <a:rPr lang="en-AU" sz="2400" dirty="0" smtClean="0"/>
              <a:t>) (</a:t>
            </a:r>
            <a:r>
              <a:rPr lang="en-AU" sz="2400" i="1" dirty="0" smtClean="0"/>
              <a:t>Bilinguals use code-mixing strategies</a:t>
            </a:r>
            <a:r>
              <a:rPr lang="en-AU" sz="2400" dirty="0" smtClean="0"/>
              <a:t>)</a:t>
            </a:r>
            <a:endParaRPr lang="en-A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2857496"/>
            <a:ext cx="8229600" cy="3268667"/>
          </a:xfrm>
        </p:spPr>
        <p:txBody>
          <a:bodyPr/>
          <a:lstStyle/>
          <a:p>
            <a:pPr>
              <a:buNone/>
            </a:pPr>
            <a:r>
              <a:rPr lang="en-AU" dirty="0" smtClean="0"/>
              <a:t>	</a:t>
            </a:r>
            <a:r>
              <a:rPr lang="en-AU" b="1" dirty="0" err="1" smtClean="0"/>
              <a:t>Jak</a:t>
            </a:r>
            <a:r>
              <a:rPr lang="en-AU" b="1" dirty="0" smtClean="0"/>
              <a:t> </a:t>
            </a:r>
            <a:r>
              <a:rPr lang="en-AU" b="1" dirty="0" err="1" smtClean="0"/>
              <a:t>możemy</a:t>
            </a:r>
            <a:r>
              <a:rPr lang="en-AU" b="1" dirty="0" smtClean="0"/>
              <a:t> </a:t>
            </a:r>
            <a:r>
              <a:rPr lang="en-AU" b="1" dirty="0" err="1" smtClean="0"/>
              <a:t>pomóc</a:t>
            </a:r>
            <a:r>
              <a:rPr lang="en-AU" b="1" dirty="0" smtClean="0"/>
              <a:t> </a:t>
            </a:r>
            <a:r>
              <a:rPr lang="en-AU" b="1" dirty="0" err="1" smtClean="0"/>
              <a:t>dziecku</a:t>
            </a:r>
            <a:r>
              <a:rPr lang="en-AU" b="1" dirty="0" smtClean="0"/>
              <a:t>, </a:t>
            </a:r>
            <a:r>
              <a:rPr lang="en-AU" b="1" dirty="0" err="1" smtClean="0"/>
              <a:t>aby</a:t>
            </a:r>
            <a:r>
              <a:rPr lang="en-AU" b="1" dirty="0" smtClean="0"/>
              <a:t> </a:t>
            </a:r>
            <a:r>
              <a:rPr lang="en-AU" b="1" dirty="0" err="1" smtClean="0"/>
              <a:t>nauczyło</a:t>
            </a:r>
            <a:r>
              <a:rPr lang="en-AU" b="1" dirty="0" smtClean="0"/>
              <a:t> </a:t>
            </a:r>
            <a:r>
              <a:rPr lang="en-AU" b="1" dirty="0" err="1" smtClean="0"/>
              <a:t>się</a:t>
            </a:r>
            <a:r>
              <a:rPr lang="en-AU" b="1" dirty="0" smtClean="0"/>
              <a:t> </a:t>
            </a:r>
            <a:r>
              <a:rPr lang="en-AU" b="1" dirty="0" err="1" smtClean="0"/>
              <a:t>języka</a:t>
            </a:r>
            <a:r>
              <a:rPr lang="en-AU" b="1" dirty="0" smtClean="0"/>
              <a:t> </a:t>
            </a:r>
            <a:r>
              <a:rPr lang="en-AU" b="1" dirty="0" err="1" smtClean="0"/>
              <a:t>polskiego</a:t>
            </a:r>
            <a:r>
              <a:rPr lang="en-AU" b="1" dirty="0" smtClean="0"/>
              <a:t>?</a:t>
            </a:r>
          </a:p>
          <a:p>
            <a:pPr>
              <a:buNone/>
            </a:pPr>
            <a:r>
              <a:rPr lang="en-AU" b="1" dirty="0" smtClean="0"/>
              <a:t>	How can we help our child learn Polish?</a:t>
            </a:r>
            <a:endParaRPr lang="en-A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AU" sz="3600" b="1" dirty="0" smtClean="0"/>
              <a:t>How can we help our child learn Polish?</a:t>
            </a:r>
            <a:endParaRPr lang="en-AU" sz="3600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72072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AU" sz="2400" b="1" dirty="0" err="1" smtClean="0"/>
              <a:t>Czynniki</a:t>
            </a:r>
            <a:r>
              <a:rPr lang="en-AU" sz="2400" b="1" dirty="0" smtClean="0"/>
              <a:t> </a:t>
            </a:r>
            <a:r>
              <a:rPr lang="en-AU" sz="2400" b="1" dirty="0" err="1" smtClean="0"/>
              <a:t>sprzyjające</a:t>
            </a:r>
            <a:r>
              <a:rPr lang="en-AU" sz="2400" b="1" dirty="0" smtClean="0"/>
              <a:t> (</a:t>
            </a:r>
            <a:r>
              <a:rPr lang="en-AU" sz="2400" b="1" i="1" dirty="0" smtClean="0"/>
              <a:t>Positive factors</a:t>
            </a:r>
            <a:r>
              <a:rPr lang="en-AU" sz="2400" b="1" dirty="0" smtClean="0"/>
              <a:t>)</a:t>
            </a:r>
          </a:p>
          <a:p>
            <a:r>
              <a:rPr lang="en-AU" sz="2400" dirty="0" err="1" smtClean="0"/>
              <a:t>Podróże</a:t>
            </a:r>
            <a:r>
              <a:rPr lang="en-AU" sz="2400" dirty="0" smtClean="0"/>
              <a:t> do </a:t>
            </a:r>
            <a:r>
              <a:rPr lang="en-AU" sz="2400" dirty="0" err="1" smtClean="0"/>
              <a:t>Polski</a:t>
            </a:r>
            <a:r>
              <a:rPr lang="en-AU" sz="2400" dirty="0" smtClean="0"/>
              <a:t> (</a:t>
            </a:r>
            <a:r>
              <a:rPr lang="en-AU" sz="2400" i="1" dirty="0" smtClean="0"/>
              <a:t>Travel to Poland</a:t>
            </a:r>
            <a:r>
              <a:rPr lang="en-AU" sz="2400" dirty="0" smtClean="0"/>
              <a:t>)(32/50) </a:t>
            </a:r>
          </a:p>
          <a:p>
            <a:r>
              <a:rPr lang="en-AU" sz="2400" dirty="0" err="1" smtClean="0"/>
              <a:t>Rodzina</a:t>
            </a:r>
            <a:r>
              <a:rPr lang="en-AU" sz="2400" dirty="0" smtClean="0"/>
              <a:t> </a:t>
            </a:r>
            <a:r>
              <a:rPr lang="en-AU" sz="2400" dirty="0" err="1" smtClean="0"/>
              <a:t>mówiąca</a:t>
            </a:r>
            <a:r>
              <a:rPr lang="en-AU" sz="2400" dirty="0" smtClean="0"/>
              <a:t> </a:t>
            </a:r>
            <a:r>
              <a:rPr lang="en-AU" sz="2400" dirty="0" err="1" smtClean="0"/>
              <a:t>po</a:t>
            </a:r>
            <a:r>
              <a:rPr lang="en-AU" sz="2400" dirty="0" smtClean="0"/>
              <a:t> </a:t>
            </a:r>
            <a:r>
              <a:rPr lang="en-AU" sz="2400" dirty="0" err="1" smtClean="0"/>
              <a:t>polsku</a:t>
            </a:r>
            <a:r>
              <a:rPr lang="en-AU" sz="2400" dirty="0" smtClean="0"/>
              <a:t> (</a:t>
            </a:r>
            <a:r>
              <a:rPr lang="en-AU" sz="2400" i="1" dirty="0" smtClean="0"/>
              <a:t>Family speaking Polish</a:t>
            </a:r>
            <a:r>
              <a:rPr lang="en-AU" sz="2400" dirty="0" smtClean="0"/>
              <a:t>) (23)</a:t>
            </a:r>
          </a:p>
          <a:p>
            <a:r>
              <a:rPr lang="en-AU" sz="2400" dirty="0" err="1" smtClean="0"/>
              <a:t>Polska</a:t>
            </a:r>
            <a:r>
              <a:rPr lang="en-AU" sz="2400" dirty="0" smtClean="0"/>
              <a:t> </a:t>
            </a:r>
            <a:r>
              <a:rPr lang="en-AU" sz="2400" dirty="0" err="1" smtClean="0"/>
              <a:t>szkoła</a:t>
            </a:r>
            <a:r>
              <a:rPr lang="en-AU" sz="2400" dirty="0" smtClean="0"/>
              <a:t> (</a:t>
            </a:r>
            <a:r>
              <a:rPr lang="en-AU" sz="2400" i="1" dirty="0" smtClean="0"/>
              <a:t>Polish school</a:t>
            </a:r>
            <a:r>
              <a:rPr lang="en-AU" sz="2400" dirty="0" smtClean="0"/>
              <a:t>)(21)</a:t>
            </a:r>
          </a:p>
          <a:p>
            <a:r>
              <a:rPr lang="en-AU" sz="2400" dirty="0" err="1" smtClean="0"/>
              <a:t>Zaangażowanie</a:t>
            </a:r>
            <a:r>
              <a:rPr lang="en-AU" sz="2400" dirty="0" smtClean="0"/>
              <a:t> w </a:t>
            </a:r>
            <a:r>
              <a:rPr lang="en-AU" sz="2400" dirty="0" err="1" smtClean="0"/>
              <a:t>organizacje</a:t>
            </a:r>
            <a:r>
              <a:rPr lang="en-AU" sz="2400" dirty="0" smtClean="0"/>
              <a:t> </a:t>
            </a:r>
            <a:r>
              <a:rPr lang="en-AU" sz="2400" dirty="0" err="1" smtClean="0"/>
              <a:t>polonijne</a:t>
            </a:r>
            <a:r>
              <a:rPr lang="en-AU" sz="2400" dirty="0" smtClean="0"/>
              <a:t> (</a:t>
            </a:r>
            <a:r>
              <a:rPr lang="en-AU" sz="2400" i="1" dirty="0" err="1" smtClean="0"/>
              <a:t>Polonia</a:t>
            </a:r>
            <a:r>
              <a:rPr lang="en-AU" sz="2400" i="1" dirty="0" smtClean="0"/>
              <a:t> organisations</a:t>
            </a:r>
            <a:r>
              <a:rPr lang="en-AU" sz="2400" dirty="0" smtClean="0"/>
              <a:t>)(13)</a:t>
            </a:r>
          </a:p>
          <a:p>
            <a:r>
              <a:rPr lang="en-AU" sz="2400" dirty="0" err="1" smtClean="0"/>
              <a:t>Korespondencja</a:t>
            </a:r>
            <a:r>
              <a:rPr lang="en-AU" sz="2400" dirty="0" smtClean="0"/>
              <a:t>, </a:t>
            </a:r>
            <a:r>
              <a:rPr lang="en-AU" sz="2400" dirty="0" err="1" smtClean="0"/>
              <a:t>emaile</a:t>
            </a:r>
            <a:r>
              <a:rPr lang="en-AU" sz="2400" dirty="0" smtClean="0"/>
              <a:t>, </a:t>
            </a:r>
            <a:r>
              <a:rPr lang="en-AU" sz="2400" dirty="0" err="1" smtClean="0"/>
              <a:t>rozmowy</a:t>
            </a:r>
            <a:r>
              <a:rPr lang="en-AU" sz="2400" dirty="0" smtClean="0"/>
              <a:t> </a:t>
            </a:r>
            <a:r>
              <a:rPr lang="en-AU" sz="2400" dirty="0" err="1" smtClean="0"/>
              <a:t>telefoniczne</a:t>
            </a:r>
            <a:r>
              <a:rPr lang="en-AU" sz="2400" dirty="0" smtClean="0"/>
              <a:t> z </a:t>
            </a:r>
            <a:r>
              <a:rPr lang="en-AU" sz="2400" dirty="0" err="1" smtClean="0"/>
              <a:t>rodziną</a:t>
            </a:r>
            <a:r>
              <a:rPr lang="en-AU" sz="2400" dirty="0" smtClean="0"/>
              <a:t> </a:t>
            </a:r>
            <a:r>
              <a:rPr lang="en-AU" sz="2400" dirty="0" err="1" smtClean="0"/>
              <a:t>znajomymi</a:t>
            </a:r>
            <a:r>
              <a:rPr lang="en-AU" sz="2400" dirty="0" smtClean="0"/>
              <a:t> w </a:t>
            </a:r>
            <a:r>
              <a:rPr lang="en-AU" sz="2400" dirty="0" err="1" smtClean="0"/>
              <a:t>Polsce</a:t>
            </a:r>
            <a:r>
              <a:rPr lang="en-AU" sz="2400" dirty="0" smtClean="0"/>
              <a:t> (</a:t>
            </a:r>
            <a:r>
              <a:rPr lang="en-AU" sz="2400" i="1" dirty="0" smtClean="0"/>
              <a:t>Communication with family and friends in Poland</a:t>
            </a:r>
            <a:r>
              <a:rPr lang="en-AU" sz="2400" dirty="0" smtClean="0"/>
              <a:t>) (10)</a:t>
            </a:r>
          </a:p>
          <a:p>
            <a:r>
              <a:rPr lang="en-AU" sz="2400" dirty="0" err="1" smtClean="0"/>
              <a:t>Odwiedziny</a:t>
            </a:r>
            <a:r>
              <a:rPr lang="en-AU" sz="2400" dirty="0" smtClean="0"/>
              <a:t> </a:t>
            </a:r>
            <a:r>
              <a:rPr lang="en-AU" sz="2400" dirty="0" err="1" smtClean="0"/>
              <a:t>rodziny</a:t>
            </a:r>
            <a:r>
              <a:rPr lang="en-AU" sz="2400" dirty="0" smtClean="0"/>
              <a:t> z </a:t>
            </a:r>
            <a:r>
              <a:rPr lang="en-AU" sz="2400" dirty="0" err="1" smtClean="0"/>
              <a:t>Polski</a:t>
            </a:r>
            <a:r>
              <a:rPr lang="en-AU" sz="2400" dirty="0" smtClean="0"/>
              <a:t> (</a:t>
            </a:r>
            <a:r>
              <a:rPr lang="en-AU" sz="2400" i="1" dirty="0" smtClean="0"/>
              <a:t>Visits from Poland</a:t>
            </a:r>
            <a:r>
              <a:rPr lang="en-AU" sz="2400" dirty="0" smtClean="0"/>
              <a:t>)(7)</a:t>
            </a:r>
          </a:p>
          <a:p>
            <a:r>
              <a:rPr lang="en-AU" sz="2400" dirty="0" err="1" smtClean="0"/>
              <a:t>Polskie</a:t>
            </a:r>
            <a:r>
              <a:rPr lang="en-AU" sz="2400" dirty="0" smtClean="0"/>
              <a:t> </a:t>
            </a:r>
            <a:r>
              <a:rPr lang="en-AU" sz="2400" dirty="0" err="1" smtClean="0"/>
              <a:t>grono</a:t>
            </a:r>
            <a:r>
              <a:rPr lang="en-AU" sz="2400" dirty="0" smtClean="0"/>
              <a:t> </a:t>
            </a:r>
            <a:r>
              <a:rPr lang="en-AU" sz="2400" dirty="0" err="1" smtClean="0"/>
              <a:t>przyjaciół</a:t>
            </a:r>
            <a:r>
              <a:rPr lang="en-AU" sz="2400" dirty="0" smtClean="0"/>
              <a:t> (</a:t>
            </a:r>
            <a:r>
              <a:rPr lang="en-AU" sz="2400" i="1" dirty="0" smtClean="0"/>
              <a:t>Polish circle of friends</a:t>
            </a:r>
            <a:r>
              <a:rPr lang="en-AU" sz="2400" dirty="0" smtClean="0"/>
              <a:t>)(6)</a:t>
            </a:r>
          </a:p>
          <a:p>
            <a:r>
              <a:rPr lang="en-AU" sz="2400" dirty="0" smtClean="0"/>
              <a:t>Duma </a:t>
            </a:r>
            <a:r>
              <a:rPr lang="en-AU" sz="2400" dirty="0" err="1" smtClean="0"/>
              <a:t>ze</a:t>
            </a:r>
            <a:r>
              <a:rPr lang="en-AU" sz="2400" dirty="0" smtClean="0"/>
              <a:t> </a:t>
            </a:r>
            <a:r>
              <a:rPr lang="en-AU" sz="2400" dirty="0" err="1" smtClean="0"/>
              <a:t>znajomosci</a:t>
            </a:r>
            <a:r>
              <a:rPr lang="en-AU" sz="2400" dirty="0" smtClean="0"/>
              <a:t> </a:t>
            </a:r>
            <a:r>
              <a:rPr lang="en-AU" sz="2400" dirty="0" err="1" smtClean="0"/>
              <a:t>drugiego</a:t>
            </a:r>
            <a:r>
              <a:rPr lang="en-AU" sz="2400" dirty="0" smtClean="0"/>
              <a:t> </a:t>
            </a:r>
            <a:r>
              <a:rPr lang="en-AU" sz="2400" dirty="0" err="1" smtClean="0"/>
              <a:t>języka</a:t>
            </a:r>
            <a:r>
              <a:rPr lang="en-AU" sz="2400" dirty="0" smtClean="0"/>
              <a:t> (</a:t>
            </a:r>
            <a:r>
              <a:rPr lang="en-AU" sz="2400" i="1" dirty="0" smtClean="0"/>
              <a:t>Pride of knowing a second language</a:t>
            </a:r>
            <a:r>
              <a:rPr lang="en-AU" sz="2400" dirty="0" smtClean="0"/>
              <a:t>) (5)</a:t>
            </a:r>
          </a:p>
          <a:p>
            <a:r>
              <a:rPr lang="en-AU" sz="2400" dirty="0" err="1" smtClean="0"/>
              <a:t>Polskojęzyczny</a:t>
            </a:r>
            <a:r>
              <a:rPr lang="en-AU" sz="2400" dirty="0" smtClean="0"/>
              <a:t> partner/</a:t>
            </a:r>
            <a:r>
              <a:rPr lang="en-AU" sz="2400" dirty="0" err="1" smtClean="0"/>
              <a:t>partnerka</a:t>
            </a:r>
            <a:r>
              <a:rPr lang="en-AU" sz="2400" dirty="0" smtClean="0"/>
              <a:t> (</a:t>
            </a:r>
            <a:r>
              <a:rPr lang="en-AU" sz="2400" i="1" dirty="0" smtClean="0"/>
              <a:t>Polish-speaking partner</a:t>
            </a:r>
            <a:r>
              <a:rPr lang="en-AU" sz="2400" dirty="0" smtClean="0"/>
              <a:t>) (5)</a:t>
            </a:r>
          </a:p>
          <a:p>
            <a:pPr>
              <a:buNone/>
            </a:pPr>
            <a:r>
              <a:rPr lang="en-AU" sz="2400" dirty="0" smtClean="0"/>
              <a:t>							            (</a:t>
            </a:r>
            <a:r>
              <a:rPr lang="en-AU" sz="2400" dirty="0" err="1" smtClean="0"/>
              <a:t>Dębski</a:t>
            </a:r>
            <a:r>
              <a:rPr lang="en-AU" sz="2400" dirty="0" smtClean="0"/>
              <a:t>, 2009)</a:t>
            </a:r>
            <a:endParaRPr lang="en-A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AU" sz="3600" b="1" dirty="0" smtClean="0"/>
              <a:t>How can we help our child learn Polish?</a:t>
            </a:r>
            <a:endParaRPr lang="en-AU" sz="36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500174"/>
            <a:ext cx="8229600" cy="500066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AU" sz="2400" b="1" dirty="0" err="1" smtClean="0"/>
              <a:t>Czynniki</a:t>
            </a:r>
            <a:r>
              <a:rPr lang="en-AU" sz="2400" b="1" dirty="0" smtClean="0"/>
              <a:t> </a:t>
            </a:r>
            <a:r>
              <a:rPr lang="en-AU" sz="2400" b="1" dirty="0" err="1" smtClean="0"/>
              <a:t>niesprzyjające</a:t>
            </a:r>
            <a:r>
              <a:rPr lang="en-AU" sz="2400" b="1" dirty="0" smtClean="0"/>
              <a:t> (</a:t>
            </a:r>
            <a:r>
              <a:rPr lang="en-AU" sz="2400" b="1" i="1" dirty="0" smtClean="0"/>
              <a:t>Negative factors</a:t>
            </a:r>
            <a:r>
              <a:rPr lang="en-AU" sz="2400" b="1" dirty="0" smtClean="0"/>
              <a:t>)</a:t>
            </a:r>
          </a:p>
          <a:p>
            <a:r>
              <a:rPr lang="en-AU" sz="2400" dirty="0" err="1" smtClean="0"/>
              <a:t>Odizolowanie</a:t>
            </a:r>
            <a:r>
              <a:rPr lang="en-AU" sz="2400" dirty="0" smtClean="0"/>
              <a:t> </a:t>
            </a:r>
            <a:r>
              <a:rPr lang="en-AU" sz="2400" dirty="0" err="1" smtClean="0"/>
              <a:t>od</a:t>
            </a:r>
            <a:r>
              <a:rPr lang="en-AU" sz="2400" dirty="0" smtClean="0"/>
              <a:t> </a:t>
            </a:r>
            <a:r>
              <a:rPr lang="en-AU" sz="2400" dirty="0" err="1" smtClean="0"/>
              <a:t>polskojęzycznego</a:t>
            </a:r>
            <a:r>
              <a:rPr lang="en-AU" sz="2400" dirty="0" smtClean="0"/>
              <a:t> </a:t>
            </a:r>
            <a:r>
              <a:rPr lang="en-AU" sz="2400" dirty="0" err="1" smtClean="0"/>
              <a:t>środowiska</a:t>
            </a:r>
            <a:r>
              <a:rPr lang="en-AU" sz="2400" dirty="0" smtClean="0"/>
              <a:t> (</a:t>
            </a:r>
            <a:r>
              <a:rPr lang="en-AU" sz="2400" i="1" dirty="0" smtClean="0"/>
              <a:t>Isolation from Polish-speaking environment</a:t>
            </a:r>
            <a:r>
              <a:rPr lang="en-AU" sz="2400" dirty="0" smtClean="0"/>
              <a:t>)(12)</a:t>
            </a:r>
          </a:p>
          <a:p>
            <a:r>
              <a:rPr lang="en-AU" sz="2400" dirty="0" err="1" smtClean="0"/>
              <a:t>Wstyd</a:t>
            </a:r>
            <a:r>
              <a:rPr lang="en-AU" sz="2400" dirty="0" smtClean="0"/>
              <a:t> </a:t>
            </a:r>
            <a:r>
              <a:rPr lang="en-AU" sz="2400" dirty="0" err="1" smtClean="0"/>
              <a:t>związany</a:t>
            </a:r>
            <a:r>
              <a:rPr lang="en-AU" sz="2400" dirty="0" smtClean="0"/>
              <a:t> z </a:t>
            </a:r>
            <a:r>
              <a:rPr lang="en-AU" sz="2400" dirty="0" err="1" smtClean="0"/>
              <a:t>popełnianiem</a:t>
            </a:r>
            <a:r>
              <a:rPr lang="en-AU" sz="2400" dirty="0" smtClean="0"/>
              <a:t> </a:t>
            </a:r>
            <a:r>
              <a:rPr lang="en-AU" sz="2400" dirty="0" err="1" smtClean="0"/>
              <a:t>błędów</a:t>
            </a:r>
            <a:r>
              <a:rPr lang="en-AU" sz="2400" dirty="0" smtClean="0"/>
              <a:t> (</a:t>
            </a:r>
            <a:r>
              <a:rPr lang="en-AU" sz="2400" dirty="0" err="1" smtClean="0"/>
              <a:t>rodzice</a:t>
            </a:r>
            <a:r>
              <a:rPr lang="en-AU" sz="2400" dirty="0" smtClean="0"/>
              <a:t>, </a:t>
            </a:r>
            <a:r>
              <a:rPr lang="en-AU" sz="2400" dirty="0" err="1" smtClean="0"/>
              <a:t>rodzina</a:t>
            </a:r>
            <a:r>
              <a:rPr lang="en-AU" sz="2400" dirty="0" smtClean="0"/>
              <a:t> </a:t>
            </a:r>
            <a:r>
              <a:rPr lang="en-AU" sz="2400" dirty="0" err="1" smtClean="0"/>
              <a:t>wyśmiewająca</a:t>
            </a:r>
            <a:r>
              <a:rPr lang="en-AU" sz="2400" dirty="0" smtClean="0"/>
              <a:t> </a:t>
            </a:r>
            <a:r>
              <a:rPr lang="en-AU" sz="2400" dirty="0" err="1" smtClean="0"/>
              <a:t>błędy</a:t>
            </a:r>
            <a:r>
              <a:rPr lang="en-AU" sz="2400" dirty="0" smtClean="0"/>
              <a:t>) (</a:t>
            </a:r>
            <a:r>
              <a:rPr lang="en-AU" sz="2400" i="1" dirty="0" smtClean="0"/>
              <a:t>Being ashamed of errors</a:t>
            </a:r>
            <a:r>
              <a:rPr lang="en-AU" sz="2400" dirty="0" smtClean="0"/>
              <a:t>) (5)</a:t>
            </a:r>
          </a:p>
          <a:p>
            <a:r>
              <a:rPr lang="en-AU" sz="2400" dirty="0" err="1" smtClean="0"/>
              <a:t>Przymus</a:t>
            </a:r>
            <a:r>
              <a:rPr lang="en-AU" sz="2400" dirty="0" smtClean="0"/>
              <a:t> </a:t>
            </a:r>
            <a:r>
              <a:rPr lang="en-AU" sz="2400" dirty="0" err="1" smtClean="0"/>
              <a:t>chodzenia</a:t>
            </a:r>
            <a:r>
              <a:rPr lang="en-AU" sz="2400" dirty="0" smtClean="0"/>
              <a:t> do </a:t>
            </a:r>
            <a:r>
              <a:rPr lang="en-AU" sz="2400" dirty="0" err="1" smtClean="0"/>
              <a:t>szkoły</a:t>
            </a:r>
            <a:r>
              <a:rPr lang="en-AU" sz="2400" dirty="0" smtClean="0"/>
              <a:t> </a:t>
            </a:r>
            <a:r>
              <a:rPr lang="en-AU" sz="2400" dirty="0" err="1" smtClean="0"/>
              <a:t>polskiej</a:t>
            </a:r>
            <a:r>
              <a:rPr lang="en-AU" sz="2400" dirty="0" smtClean="0"/>
              <a:t> (</a:t>
            </a:r>
            <a:r>
              <a:rPr lang="en-AU" sz="2400" i="1" dirty="0" smtClean="0"/>
              <a:t>Pressure of attending Polish school</a:t>
            </a:r>
            <a:r>
              <a:rPr lang="en-AU" sz="2400" dirty="0" smtClean="0"/>
              <a:t>) (4)</a:t>
            </a:r>
          </a:p>
          <a:p>
            <a:r>
              <a:rPr lang="en-AU" sz="2400" dirty="0" smtClean="0"/>
              <a:t>Partner </a:t>
            </a:r>
            <a:r>
              <a:rPr lang="en-AU" sz="2400" dirty="0" err="1" smtClean="0"/>
              <a:t>mówiący</a:t>
            </a:r>
            <a:r>
              <a:rPr lang="en-AU" sz="2400" dirty="0" smtClean="0"/>
              <a:t> </a:t>
            </a:r>
            <a:r>
              <a:rPr lang="en-AU" sz="2400" dirty="0" err="1" smtClean="0"/>
              <a:t>po</a:t>
            </a:r>
            <a:r>
              <a:rPr lang="en-AU" sz="2400" dirty="0" smtClean="0"/>
              <a:t> </a:t>
            </a:r>
            <a:r>
              <a:rPr lang="en-AU" sz="2400" dirty="0" err="1" smtClean="0"/>
              <a:t>angielsku</a:t>
            </a:r>
            <a:r>
              <a:rPr lang="en-AU" sz="2400" dirty="0" smtClean="0"/>
              <a:t> (</a:t>
            </a:r>
            <a:r>
              <a:rPr lang="en-AU" sz="2400" i="1" dirty="0" smtClean="0"/>
              <a:t>English-speaking partner</a:t>
            </a:r>
            <a:r>
              <a:rPr lang="en-AU" sz="2400" dirty="0" smtClean="0"/>
              <a:t>) (3)</a:t>
            </a:r>
          </a:p>
          <a:p>
            <a:r>
              <a:rPr lang="en-AU" sz="2400" dirty="0" err="1" smtClean="0"/>
              <a:t>Rozmawianie</a:t>
            </a:r>
            <a:r>
              <a:rPr lang="en-AU" sz="2400" dirty="0" smtClean="0"/>
              <a:t> </a:t>
            </a:r>
            <a:r>
              <a:rPr lang="en-AU" sz="2400" dirty="0" err="1" smtClean="0"/>
              <a:t>po</a:t>
            </a:r>
            <a:r>
              <a:rPr lang="en-AU" sz="2400" dirty="0" smtClean="0"/>
              <a:t> </a:t>
            </a:r>
            <a:r>
              <a:rPr lang="en-AU" sz="2400" dirty="0" err="1" smtClean="0"/>
              <a:t>angielsku</a:t>
            </a:r>
            <a:r>
              <a:rPr lang="en-AU" sz="2400" dirty="0" smtClean="0"/>
              <a:t> z </a:t>
            </a:r>
            <a:r>
              <a:rPr lang="en-AU" sz="2400" dirty="0" err="1" smtClean="0"/>
              <a:t>rodzicami</a:t>
            </a:r>
            <a:r>
              <a:rPr lang="en-AU" sz="2400" dirty="0" smtClean="0"/>
              <a:t> (</a:t>
            </a:r>
            <a:r>
              <a:rPr lang="en-AU" sz="2400" i="1" dirty="0" smtClean="0"/>
              <a:t>Using English with parents</a:t>
            </a:r>
            <a:r>
              <a:rPr lang="en-AU" sz="2400" dirty="0" smtClean="0"/>
              <a:t>) (2)</a:t>
            </a:r>
          </a:p>
          <a:p>
            <a:r>
              <a:rPr lang="en-AU" sz="2400" dirty="0" err="1" smtClean="0"/>
              <a:t>Przestarzały</a:t>
            </a:r>
            <a:r>
              <a:rPr lang="en-AU" sz="2400" dirty="0" smtClean="0"/>
              <a:t> </a:t>
            </a:r>
            <a:r>
              <a:rPr lang="en-AU" sz="2400" dirty="0" err="1" smtClean="0"/>
              <a:t>obraz</a:t>
            </a:r>
            <a:r>
              <a:rPr lang="en-AU" sz="2400" dirty="0" smtClean="0"/>
              <a:t> </a:t>
            </a:r>
            <a:r>
              <a:rPr lang="en-AU" sz="2400" dirty="0" err="1" smtClean="0"/>
              <a:t>kultury</a:t>
            </a:r>
            <a:r>
              <a:rPr lang="en-AU" sz="2400" dirty="0" smtClean="0"/>
              <a:t> </a:t>
            </a:r>
            <a:r>
              <a:rPr lang="en-AU" sz="2400" dirty="0" err="1" smtClean="0"/>
              <a:t>polskiej</a:t>
            </a:r>
            <a:r>
              <a:rPr lang="en-AU" sz="2400" dirty="0" smtClean="0"/>
              <a:t> w </a:t>
            </a:r>
            <a:r>
              <a:rPr lang="en-AU" sz="2400" dirty="0" err="1" smtClean="0"/>
              <a:t>polskiej</a:t>
            </a:r>
            <a:r>
              <a:rPr lang="en-AU" sz="2400" dirty="0" smtClean="0"/>
              <a:t> </a:t>
            </a:r>
            <a:r>
              <a:rPr lang="en-AU" sz="2400" dirty="0" err="1" smtClean="0"/>
              <a:t>szkole</a:t>
            </a:r>
            <a:r>
              <a:rPr lang="en-AU" sz="2400" dirty="0" smtClean="0"/>
              <a:t>, </a:t>
            </a:r>
            <a:r>
              <a:rPr lang="en-AU" sz="2400" dirty="0" err="1" smtClean="0"/>
              <a:t>rodzic</a:t>
            </a:r>
            <a:r>
              <a:rPr lang="en-AU" sz="2400" dirty="0" smtClean="0"/>
              <a:t> </a:t>
            </a:r>
            <a:r>
              <a:rPr lang="en-AU" sz="2400" dirty="0" err="1" smtClean="0"/>
              <a:t>zniechęcający</a:t>
            </a:r>
            <a:r>
              <a:rPr lang="en-AU" sz="2400" dirty="0" smtClean="0"/>
              <a:t> do </a:t>
            </a:r>
            <a:r>
              <a:rPr lang="en-AU" sz="2400" dirty="0" err="1" smtClean="0"/>
              <a:t>języka</a:t>
            </a:r>
            <a:r>
              <a:rPr lang="en-AU" sz="2400" dirty="0" smtClean="0"/>
              <a:t> </a:t>
            </a:r>
            <a:r>
              <a:rPr lang="en-AU" sz="2400" dirty="0" err="1" smtClean="0"/>
              <a:t>polskiego</a:t>
            </a:r>
            <a:r>
              <a:rPr lang="en-AU" sz="2400" dirty="0" smtClean="0"/>
              <a:t>, </a:t>
            </a:r>
            <a:r>
              <a:rPr lang="en-AU" sz="2400" dirty="0" err="1" smtClean="0"/>
              <a:t>trudności</a:t>
            </a:r>
            <a:r>
              <a:rPr lang="en-AU" sz="2400" dirty="0" smtClean="0"/>
              <a:t> w </a:t>
            </a:r>
            <a:r>
              <a:rPr lang="en-AU" sz="2400" dirty="0" err="1" smtClean="0"/>
              <a:t>komunikacji</a:t>
            </a:r>
            <a:r>
              <a:rPr lang="en-AU" sz="2400" dirty="0" smtClean="0"/>
              <a:t> z </a:t>
            </a:r>
            <a:r>
              <a:rPr lang="en-AU" sz="2400" dirty="0" err="1" smtClean="0"/>
              <a:t>rodowitymi</a:t>
            </a:r>
            <a:r>
              <a:rPr lang="en-AU" sz="2400" dirty="0" smtClean="0"/>
              <a:t> </a:t>
            </a:r>
            <a:r>
              <a:rPr lang="en-AU" sz="2400" dirty="0" err="1" smtClean="0"/>
              <a:t>użytkownikami</a:t>
            </a:r>
            <a:r>
              <a:rPr lang="en-AU" sz="2400" dirty="0" smtClean="0"/>
              <a:t>, </a:t>
            </a:r>
            <a:r>
              <a:rPr lang="en-AU" sz="2400" dirty="0" err="1" smtClean="0"/>
              <a:t>słaby</a:t>
            </a:r>
            <a:r>
              <a:rPr lang="en-AU" sz="2400" dirty="0" smtClean="0"/>
              <a:t> </a:t>
            </a:r>
            <a:r>
              <a:rPr lang="en-AU" sz="2400" dirty="0" err="1" smtClean="0"/>
              <a:t>wynik</a:t>
            </a:r>
            <a:r>
              <a:rPr lang="en-AU" sz="2400" dirty="0" smtClean="0"/>
              <a:t> </a:t>
            </a:r>
            <a:r>
              <a:rPr lang="en-AU" sz="2400" dirty="0" err="1" smtClean="0"/>
              <a:t>na</a:t>
            </a:r>
            <a:r>
              <a:rPr lang="en-AU" sz="2400" dirty="0" smtClean="0"/>
              <a:t> </a:t>
            </a:r>
            <a:r>
              <a:rPr lang="en-AU" sz="2400" dirty="0" err="1" smtClean="0"/>
              <a:t>maturze</a:t>
            </a:r>
            <a:r>
              <a:rPr lang="en-AU" sz="2400" dirty="0" smtClean="0"/>
              <a:t>, </a:t>
            </a:r>
            <a:r>
              <a:rPr lang="en-AU" sz="2400" dirty="0" err="1" smtClean="0"/>
              <a:t>brak</a:t>
            </a:r>
            <a:r>
              <a:rPr lang="en-AU" sz="2400" dirty="0" smtClean="0"/>
              <a:t> </a:t>
            </a:r>
            <a:r>
              <a:rPr lang="en-AU" sz="2400" dirty="0" err="1" smtClean="0"/>
              <a:t>związku</a:t>
            </a:r>
            <a:r>
              <a:rPr lang="en-AU" sz="2400" dirty="0" smtClean="0"/>
              <a:t> </a:t>
            </a:r>
            <a:r>
              <a:rPr lang="en-AU" sz="2400" dirty="0" err="1" smtClean="0"/>
              <a:t>języka</a:t>
            </a:r>
            <a:r>
              <a:rPr lang="en-AU" sz="2400" dirty="0" smtClean="0"/>
              <a:t> </a:t>
            </a:r>
            <a:r>
              <a:rPr lang="en-AU" sz="2400" dirty="0" err="1" smtClean="0"/>
              <a:t>polskiego</a:t>
            </a:r>
            <a:r>
              <a:rPr lang="en-AU" sz="2400" dirty="0" smtClean="0"/>
              <a:t> z </a:t>
            </a:r>
            <a:r>
              <a:rPr lang="en-AU" sz="2400" dirty="0" err="1" smtClean="0"/>
              <a:t>pracą</a:t>
            </a:r>
            <a:r>
              <a:rPr lang="en-AU" sz="2400" dirty="0" smtClean="0"/>
              <a:t>, </a:t>
            </a:r>
            <a:r>
              <a:rPr lang="en-AU" sz="2400" dirty="0" err="1" smtClean="0"/>
              <a:t>negatywna</a:t>
            </a:r>
            <a:r>
              <a:rPr lang="en-AU" sz="2400" dirty="0" smtClean="0"/>
              <a:t> </a:t>
            </a:r>
            <a:r>
              <a:rPr lang="en-AU" sz="2400" dirty="0" err="1" smtClean="0"/>
              <a:t>postawa</a:t>
            </a:r>
            <a:r>
              <a:rPr lang="en-AU" sz="2400" dirty="0" smtClean="0"/>
              <a:t> </a:t>
            </a:r>
            <a:r>
              <a:rPr lang="en-AU" sz="2400" dirty="0" err="1" smtClean="0"/>
              <a:t>wobec</a:t>
            </a:r>
            <a:r>
              <a:rPr lang="en-AU" sz="2400" dirty="0" smtClean="0"/>
              <a:t> </a:t>
            </a:r>
            <a:r>
              <a:rPr lang="en-AU" sz="2400" dirty="0" err="1" smtClean="0"/>
              <a:t>Polaków</a:t>
            </a:r>
            <a:r>
              <a:rPr lang="en-AU" sz="2400" dirty="0" smtClean="0"/>
              <a:t> w </a:t>
            </a:r>
            <a:r>
              <a:rPr lang="en-AU" sz="2400" dirty="0" err="1" smtClean="0"/>
              <a:t>niektórych</a:t>
            </a:r>
            <a:r>
              <a:rPr lang="en-AU" sz="2400" dirty="0" smtClean="0"/>
              <a:t> </a:t>
            </a:r>
            <a:r>
              <a:rPr lang="en-AU" sz="2400" dirty="0" err="1" smtClean="0"/>
              <a:t>krajach</a:t>
            </a:r>
            <a:r>
              <a:rPr lang="en-AU" sz="2400" dirty="0" smtClean="0"/>
              <a:t> UE, </a:t>
            </a:r>
            <a:r>
              <a:rPr lang="en-AU" sz="2400" dirty="0" err="1" smtClean="0"/>
              <a:t>rozwód</a:t>
            </a:r>
            <a:r>
              <a:rPr lang="en-AU" sz="2400" dirty="0" smtClean="0"/>
              <a:t> </a:t>
            </a:r>
            <a:r>
              <a:rPr lang="en-AU" sz="2400" dirty="0" err="1" smtClean="0"/>
              <a:t>rodziców</a:t>
            </a:r>
            <a:r>
              <a:rPr lang="en-AU" sz="2400" dirty="0" smtClean="0"/>
              <a:t>, </a:t>
            </a:r>
            <a:r>
              <a:rPr lang="en-AU" sz="2400" dirty="0" err="1" smtClean="0"/>
              <a:t>nieprzyjemne</a:t>
            </a:r>
            <a:r>
              <a:rPr lang="en-AU" sz="2400" dirty="0" smtClean="0"/>
              <a:t> </a:t>
            </a:r>
            <a:r>
              <a:rPr lang="en-AU" sz="2400" dirty="0" err="1" smtClean="0"/>
              <a:t>konfrontacje</a:t>
            </a:r>
            <a:r>
              <a:rPr lang="en-AU" sz="2400" dirty="0" smtClean="0"/>
              <a:t> z </a:t>
            </a:r>
            <a:r>
              <a:rPr lang="en-AU" sz="2400" dirty="0" err="1" smtClean="0"/>
              <a:t>Polakami</a:t>
            </a:r>
            <a:r>
              <a:rPr lang="en-AU" sz="2400" dirty="0" smtClean="0"/>
              <a:t> </a:t>
            </a:r>
            <a:r>
              <a:rPr lang="en-AU" sz="2400" dirty="0" err="1" smtClean="0"/>
              <a:t>starszego</a:t>
            </a:r>
            <a:r>
              <a:rPr lang="en-AU" sz="2400" dirty="0" smtClean="0"/>
              <a:t> </a:t>
            </a:r>
            <a:r>
              <a:rPr lang="en-AU" sz="2400" dirty="0" err="1" smtClean="0"/>
              <a:t>pokolenia</a:t>
            </a:r>
            <a:r>
              <a:rPr lang="en-AU" sz="2400" dirty="0" smtClean="0"/>
              <a:t> (1)</a:t>
            </a:r>
            <a:endParaRPr lang="en-A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AU" sz="3600" b="1" dirty="0" smtClean="0"/>
              <a:t>How can we help our child learn Polish?</a:t>
            </a:r>
            <a:endParaRPr lang="en-AU" sz="3600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500174"/>
            <a:ext cx="8229600" cy="5000660"/>
          </a:xfrm>
        </p:spPr>
        <p:txBody>
          <a:bodyPr>
            <a:normAutofit fontScale="92500" lnSpcReduction="20000"/>
          </a:bodyPr>
          <a:lstStyle/>
          <a:p>
            <a:r>
              <a:rPr lang="en-AU" sz="2400" b="1" dirty="0" err="1" smtClean="0"/>
              <a:t>Stworzenie</a:t>
            </a:r>
            <a:r>
              <a:rPr lang="en-AU" sz="2400" b="1" dirty="0" smtClean="0"/>
              <a:t> </a:t>
            </a:r>
            <a:r>
              <a:rPr lang="en-AU" sz="2400" b="1" dirty="0" err="1" smtClean="0"/>
              <a:t>rodzinnej</a:t>
            </a:r>
            <a:r>
              <a:rPr lang="en-AU" sz="2400" b="1" dirty="0" smtClean="0"/>
              <a:t> </a:t>
            </a:r>
            <a:r>
              <a:rPr lang="en-AU" sz="2400" b="1" dirty="0" err="1" smtClean="0"/>
              <a:t>polityki</a:t>
            </a:r>
            <a:r>
              <a:rPr lang="en-AU" sz="2400" b="1" dirty="0" smtClean="0"/>
              <a:t> </a:t>
            </a:r>
            <a:r>
              <a:rPr lang="en-AU" sz="2400" b="1" dirty="0" err="1" smtClean="0"/>
              <a:t>językowej</a:t>
            </a:r>
            <a:r>
              <a:rPr lang="en-AU" sz="2400" b="1" dirty="0" smtClean="0"/>
              <a:t>, </a:t>
            </a:r>
            <a:r>
              <a:rPr lang="en-AU" sz="2400" b="1" dirty="0" err="1" smtClean="0"/>
              <a:t>strategii</a:t>
            </a:r>
            <a:r>
              <a:rPr lang="en-AU" sz="2400" b="1" dirty="0" smtClean="0"/>
              <a:t> (</a:t>
            </a:r>
            <a:r>
              <a:rPr lang="en-AU" sz="2400" b="1" i="1" dirty="0" smtClean="0"/>
              <a:t>Family language policy</a:t>
            </a:r>
            <a:r>
              <a:rPr lang="en-AU" sz="2400" b="1" dirty="0" smtClean="0"/>
              <a:t>) </a:t>
            </a:r>
            <a:r>
              <a:rPr lang="en-AU" sz="2400" dirty="0" smtClean="0"/>
              <a:t>(</a:t>
            </a:r>
            <a:r>
              <a:rPr lang="en-AU" sz="2400" dirty="0" err="1" smtClean="0"/>
              <a:t>Clyne</a:t>
            </a:r>
            <a:r>
              <a:rPr lang="en-AU" sz="2400" dirty="0" smtClean="0"/>
              <a:t>, 2005)</a:t>
            </a:r>
          </a:p>
          <a:p>
            <a:r>
              <a:rPr lang="en-AU" sz="2400" dirty="0" err="1" smtClean="0"/>
              <a:t>Użycie</a:t>
            </a:r>
            <a:r>
              <a:rPr lang="en-AU" sz="2400" dirty="0" smtClean="0"/>
              <a:t> </a:t>
            </a:r>
            <a:r>
              <a:rPr lang="en-AU" sz="2400" dirty="0" err="1" smtClean="0"/>
              <a:t>języka</a:t>
            </a:r>
            <a:r>
              <a:rPr lang="en-AU" sz="2400" dirty="0" smtClean="0"/>
              <a:t> </a:t>
            </a:r>
            <a:r>
              <a:rPr lang="en-AU" sz="2400" dirty="0" err="1" smtClean="0"/>
              <a:t>polskiego</a:t>
            </a:r>
            <a:r>
              <a:rPr lang="en-AU" sz="2400" dirty="0" smtClean="0"/>
              <a:t> w </a:t>
            </a:r>
            <a:r>
              <a:rPr lang="en-AU" sz="2400" dirty="0" err="1" smtClean="0"/>
              <a:t>różnych</a:t>
            </a:r>
            <a:r>
              <a:rPr lang="en-AU" sz="2400" dirty="0" smtClean="0"/>
              <a:t> </a:t>
            </a:r>
            <a:r>
              <a:rPr lang="en-AU" sz="2400" dirty="0" err="1" smtClean="0"/>
              <a:t>domenach</a:t>
            </a:r>
            <a:r>
              <a:rPr lang="en-AU" sz="2400" dirty="0" smtClean="0"/>
              <a:t> </a:t>
            </a:r>
            <a:r>
              <a:rPr lang="en-AU" sz="2400" dirty="0" err="1" smtClean="0"/>
              <a:t>językowych</a:t>
            </a:r>
            <a:r>
              <a:rPr lang="en-AU" sz="2400" dirty="0" smtClean="0"/>
              <a:t>, a </a:t>
            </a:r>
            <a:r>
              <a:rPr lang="en-AU" sz="2400" dirty="0" err="1" smtClean="0"/>
              <a:t>przynajmniej</a:t>
            </a:r>
            <a:r>
              <a:rPr lang="en-AU" sz="2400" dirty="0" smtClean="0"/>
              <a:t> </a:t>
            </a:r>
            <a:r>
              <a:rPr lang="en-AU" sz="2400" dirty="0" err="1" smtClean="0"/>
              <a:t>konsekwentnie</a:t>
            </a:r>
            <a:r>
              <a:rPr lang="en-AU" sz="2400" dirty="0" smtClean="0"/>
              <a:t> w </a:t>
            </a:r>
            <a:r>
              <a:rPr lang="en-AU" sz="2400" dirty="0" err="1" smtClean="0"/>
              <a:t>jednej</a:t>
            </a:r>
            <a:r>
              <a:rPr lang="en-AU" sz="2400" dirty="0" smtClean="0"/>
              <a:t> </a:t>
            </a:r>
            <a:r>
              <a:rPr lang="en-AU" sz="2400" dirty="0" err="1" smtClean="0"/>
              <a:t>domenie</a:t>
            </a:r>
            <a:r>
              <a:rPr lang="en-AU" sz="2400" dirty="0" smtClean="0"/>
              <a:t> (</a:t>
            </a:r>
            <a:r>
              <a:rPr lang="en-AU" sz="2400" i="1" dirty="0" smtClean="0"/>
              <a:t>Polish language use across domains or at least consistently in one</a:t>
            </a:r>
            <a:r>
              <a:rPr lang="en-AU" sz="2400" dirty="0" smtClean="0"/>
              <a:t>)</a:t>
            </a:r>
          </a:p>
          <a:p>
            <a:r>
              <a:rPr lang="en-AU" sz="2400" dirty="0" err="1" smtClean="0"/>
              <a:t>Użycie</a:t>
            </a:r>
            <a:r>
              <a:rPr lang="en-AU" sz="2400" dirty="0" smtClean="0"/>
              <a:t> w </a:t>
            </a:r>
            <a:r>
              <a:rPr lang="en-AU" sz="2400" dirty="0" err="1" smtClean="0"/>
              <a:t>różnych</a:t>
            </a:r>
            <a:r>
              <a:rPr lang="en-AU" sz="2400" dirty="0" smtClean="0"/>
              <a:t> </a:t>
            </a:r>
            <a:r>
              <a:rPr lang="en-AU" sz="2400" dirty="0" err="1" smtClean="0"/>
              <a:t>rolach</a:t>
            </a:r>
            <a:r>
              <a:rPr lang="en-AU" sz="2400" dirty="0" smtClean="0"/>
              <a:t> </a:t>
            </a:r>
            <a:r>
              <a:rPr lang="en-AU" sz="2400" dirty="0" err="1" smtClean="0"/>
              <a:t>społecznych</a:t>
            </a:r>
            <a:r>
              <a:rPr lang="en-AU" sz="2400" dirty="0" smtClean="0"/>
              <a:t> (</a:t>
            </a:r>
            <a:r>
              <a:rPr lang="en-AU" sz="2400" dirty="0" err="1" smtClean="0"/>
              <a:t>socjalizacja</a:t>
            </a:r>
            <a:r>
              <a:rPr lang="en-AU" sz="2400" dirty="0" smtClean="0"/>
              <a:t>) (</a:t>
            </a:r>
            <a:r>
              <a:rPr lang="en-AU" sz="2400" i="1" dirty="0" smtClean="0"/>
              <a:t>Polish across social roles</a:t>
            </a:r>
            <a:r>
              <a:rPr lang="en-AU" sz="2400" dirty="0" smtClean="0"/>
              <a:t>)</a:t>
            </a:r>
          </a:p>
          <a:p>
            <a:r>
              <a:rPr lang="en-AU" sz="2400" dirty="0" err="1" smtClean="0"/>
              <a:t>Stwarzanie</a:t>
            </a:r>
            <a:r>
              <a:rPr lang="en-AU" sz="2400" dirty="0" smtClean="0"/>
              <a:t> </a:t>
            </a:r>
            <a:r>
              <a:rPr lang="en-AU" sz="2400" dirty="0" err="1" smtClean="0"/>
              <a:t>okazji</a:t>
            </a:r>
            <a:r>
              <a:rPr lang="en-AU" sz="2400" dirty="0" smtClean="0"/>
              <a:t> do </a:t>
            </a:r>
            <a:r>
              <a:rPr lang="en-AU" sz="2400" dirty="0" err="1" smtClean="0"/>
              <a:t>nauki</a:t>
            </a:r>
            <a:r>
              <a:rPr lang="en-AU" sz="2400" dirty="0" smtClean="0"/>
              <a:t> </a:t>
            </a:r>
            <a:r>
              <a:rPr lang="en-AU" sz="2400" dirty="0" err="1" smtClean="0"/>
              <a:t>języka</a:t>
            </a:r>
            <a:r>
              <a:rPr lang="en-AU" sz="2400" dirty="0" smtClean="0"/>
              <a:t> </a:t>
            </a:r>
            <a:r>
              <a:rPr lang="en-AU" sz="2400" dirty="0" err="1" smtClean="0"/>
              <a:t>polskiego</a:t>
            </a:r>
            <a:r>
              <a:rPr lang="en-AU" sz="2400" dirty="0" smtClean="0"/>
              <a:t> </a:t>
            </a:r>
            <a:r>
              <a:rPr lang="en-AU" sz="2400" dirty="0" err="1" smtClean="0"/>
              <a:t>i</a:t>
            </a:r>
            <a:r>
              <a:rPr lang="en-AU" sz="2400" dirty="0" smtClean="0"/>
              <a:t> </a:t>
            </a:r>
            <a:r>
              <a:rPr lang="en-AU" sz="2400" dirty="0" err="1" smtClean="0"/>
              <a:t>wykorzystywanie</a:t>
            </a:r>
            <a:r>
              <a:rPr lang="en-AU" sz="2400" dirty="0" smtClean="0"/>
              <a:t> </a:t>
            </a:r>
            <a:r>
              <a:rPr lang="en-AU" sz="2400" dirty="0" err="1" smtClean="0"/>
              <a:t>okazji</a:t>
            </a:r>
            <a:r>
              <a:rPr lang="en-AU" sz="2400" dirty="0" smtClean="0"/>
              <a:t> do </a:t>
            </a:r>
            <a:r>
              <a:rPr lang="en-AU" sz="2400" dirty="0" err="1" smtClean="0"/>
              <a:t>nauki</a:t>
            </a:r>
            <a:r>
              <a:rPr lang="en-AU" sz="2400" dirty="0" smtClean="0"/>
              <a:t> </a:t>
            </a:r>
            <a:r>
              <a:rPr lang="en-AU" sz="2400" dirty="0" err="1" smtClean="0"/>
              <a:t>języka</a:t>
            </a:r>
            <a:r>
              <a:rPr lang="en-AU" sz="2400" dirty="0" smtClean="0"/>
              <a:t> (</a:t>
            </a:r>
            <a:r>
              <a:rPr lang="en-AU" sz="2400" i="1" dirty="0" smtClean="0"/>
              <a:t>Creating Polish learning opportunities</a:t>
            </a:r>
            <a:r>
              <a:rPr lang="en-AU" sz="2400" dirty="0" smtClean="0"/>
              <a:t>)</a:t>
            </a:r>
          </a:p>
          <a:p>
            <a:r>
              <a:rPr lang="en-AU" sz="2400" dirty="0" err="1" smtClean="0"/>
              <a:t>Łączenie</a:t>
            </a:r>
            <a:r>
              <a:rPr lang="en-AU" sz="2400" dirty="0" smtClean="0"/>
              <a:t> </a:t>
            </a:r>
            <a:r>
              <a:rPr lang="en-AU" sz="2400" dirty="0" err="1" smtClean="0"/>
              <a:t>języka</a:t>
            </a:r>
            <a:r>
              <a:rPr lang="en-AU" sz="2400" dirty="0" smtClean="0"/>
              <a:t> </a:t>
            </a:r>
            <a:r>
              <a:rPr lang="en-AU" sz="2400" dirty="0" err="1" smtClean="0"/>
              <a:t>polskiego</a:t>
            </a:r>
            <a:r>
              <a:rPr lang="en-AU" sz="2400" dirty="0" smtClean="0"/>
              <a:t> z </a:t>
            </a:r>
            <a:r>
              <a:rPr lang="en-AU" sz="2400" dirty="0" err="1" smtClean="0"/>
              <a:t>planami</a:t>
            </a:r>
            <a:r>
              <a:rPr lang="en-AU" sz="2400" dirty="0" smtClean="0"/>
              <a:t>, </a:t>
            </a:r>
            <a:r>
              <a:rPr lang="en-AU" sz="2400" dirty="0" err="1" smtClean="0"/>
              <a:t>ambicjami</a:t>
            </a:r>
            <a:r>
              <a:rPr lang="en-AU" sz="2400" dirty="0" smtClean="0"/>
              <a:t>, </a:t>
            </a:r>
            <a:r>
              <a:rPr lang="en-AU" sz="2400" dirty="0" err="1" smtClean="0"/>
              <a:t>zainteresowaniami</a:t>
            </a:r>
            <a:r>
              <a:rPr lang="en-AU" sz="2400" dirty="0" smtClean="0"/>
              <a:t> </a:t>
            </a:r>
            <a:r>
              <a:rPr lang="en-AU" sz="2400" dirty="0" err="1" smtClean="0"/>
              <a:t>dziecka</a:t>
            </a:r>
            <a:r>
              <a:rPr lang="en-AU" sz="2400" dirty="0" smtClean="0"/>
              <a:t> (</a:t>
            </a:r>
            <a:r>
              <a:rPr lang="en-AU" sz="2400" i="1" dirty="0" smtClean="0"/>
              <a:t>Linking Polish to child’s interests, plans and ambitions</a:t>
            </a:r>
            <a:r>
              <a:rPr lang="en-AU" sz="2400" dirty="0" smtClean="0"/>
              <a:t>)</a:t>
            </a:r>
          </a:p>
          <a:p>
            <a:r>
              <a:rPr lang="en-AU" sz="2400" dirty="0" err="1" smtClean="0"/>
              <a:t>Łączenie</a:t>
            </a:r>
            <a:r>
              <a:rPr lang="en-AU" sz="2400" dirty="0" smtClean="0"/>
              <a:t> </a:t>
            </a:r>
            <a:r>
              <a:rPr lang="en-AU" sz="2400" dirty="0" err="1" smtClean="0"/>
              <a:t>języka</a:t>
            </a:r>
            <a:r>
              <a:rPr lang="en-AU" sz="2400" dirty="0" smtClean="0"/>
              <a:t> </a:t>
            </a:r>
            <a:r>
              <a:rPr lang="en-AU" sz="2400" dirty="0" err="1" smtClean="0"/>
              <a:t>polskiego</a:t>
            </a:r>
            <a:r>
              <a:rPr lang="en-AU" sz="2400" dirty="0" smtClean="0"/>
              <a:t> z </a:t>
            </a:r>
            <a:r>
              <a:rPr lang="en-AU" sz="2400" dirty="0" err="1" smtClean="0"/>
              <a:t>nowoczesnością</a:t>
            </a:r>
            <a:r>
              <a:rPr lang="en-AU" sz="2400" dirty="0" smtClean="0"/>
              <a:t> </a:t>
            </a:r>
            <a:r>
              <a:rPr lang="en-AU" sz="2400" dirty="0" err="1" smtClean="0"/>
              <a:t>i</a:t>
            </a:r>
            <a:r>
              <a:rPr lang="en-AU" sz="2400" dirty="0" smtClean="0"/>
              <a:t> </a:t>
            </a:r>
            <a:r>
              <a:rPr lang="en-AU" sz="2400" dirty="0" err="1" smtClean="0"/>
              <a:t>największymi</a:t>
            </a:r>
            <a:r>
              <a:rPr lang="en-AU" sz="2400" dirty="0" smtClean="0"/>
              <a:t> </a:t>
            </a:r>
            <a:r>
              <a:rPr lang="en-AU" sz="2400" dirty="0" err="1" smtClean="0"/>
              <a:t>zdobyczami</a:t>
            </a:r>
            <a:r>
              <a:rPr lang="en-AU" sz="2400" dirty="0" smtClean="0"/>
              <a:t> </a:t>
            </a:r>
            <a:r>
              <a:rPr lang="en-AU" sz="2400" dirty="0" err="1" smtClean="0"/>
              <a:t>polskiej</a:t>
            </a:r>
            <a:r>
              <a:rPr lang="en-AU" sz="2400" dirty="0" smtClean="0"/>
              <a:t> </a:t>
            </a:r>
            <a:r>
              <a:rPr lang="en-AU" sz="2400" dirty="0" err="1" smtClean="0"/>
              <a:t>kultury</a:t>
            </a:r>
            <a:r>
              <a:rPr lang="en-AU" sz="2400" dirty="0" smtClean="0"/>
              <a:t> </a:t>
            </a:r>
            <a:r>
              <a:rPr lang="en-AU" sz="2400" dirty="0" err="1" smtClean="0"/>
              <a:t>i</a:t>
            </a:r>
            <a:r>
              <a:rPr lang="en-AU" sz="2400" dirty="0" smtClean="0"/>
              <a:t> </a:t>
            </a:r>
            <a:r>
              <a:rPr lang="en-AU" sz="2400" dirty="0" err="1" smtClean="0"/>
              <a:t>nauki</a:t>
            </a:r>
            <a:r>
              <a:rPr lang="en-AU" sz="2400" dirty="0" smtClean="0"/>
              <a:t> (</a:t>
            </a:r>
            <a:r>
              <a:rPr lang="en-AU" sz="2400" i="1" dirty="0" smtClean="0"/>
              <a:t>Linking Polish to modernity and greatest achievements of Polish culture and science</a:t>
            </a:r>
            <a:r>
              <a:rPr lang="en-AU" sz="2400" dirty="0" smtClean="0"/>
              <a:t>)</a:t>
            </a:r>
          </a:p>
          <a:p>
            <a:r>
              <a:rPr lang="en-AU" sz="2400" b="1" dirty="0" err="1" smtClean="0"/>
              <a:t>Zapisanie</a:t>
            </a:r>
            <a:r>
              <a:rPr lang="en-AU" sz="2400" b="1" dirty="0" smtClean="0"/>
              <a:t> </a:t>
            </a:r>
            <a:r>
              <a:rPr lang="en-AU" sz="2400" b="1" dirty="0" err="1" smtClean="0"/>
              <a:t>dziecka</a:t>
            </a:r>
            <a:r>
              <a:rPr lang="en-AU" sz="2400" b="1" dirty="0" smtClean="0"/>
              <a:t> do </a:t>
            </a:r>
            <a:r>
              <a:rPr lang="en-AU" sz="2400" b="1" dirty="0" err="1" smtClean="0"/>
              <a:t>szkoły</a:t>
            </a:r>
            <a:r>
              <a:rPr lang="en-AU" sz="2400" b="1" dirty="0" smtClean="0"/>
              <a:t> </a:t>
            </a:r>
            <a:r>
              <a:rPr lang="en-AU" sz="2400" b="1" dirty="0" err="1" smtClean="0"/>
              <a:t>języka</a:t>
            </a:r>
            <a:r>
              <a:rPr lang="en-AU" sz="2400" b="1" dirty="0" smtClean="0"/>
              <a:t> </a:t>
            </a:r>
            <a:r>
              <a:rPr lang="en-AU" sz="2400" b="1" dirty="0" err="1" smtClean="0"/>
              <a:t>polskiego</a:t>
            </a:r>
            <a:r>
              <a:rPr lang="en-AU" sz="2400" b="1" dirty="0" smtClean="0"/>
              <a:t> (</a:t>
            </a:r>
            <a:r>
              <a:rPr lang="en-AU" sz="2400" b="1" i="1" dirty="0" smtClean="0"/>
              <a:t>Signing up for Polish school</a:t>
            </a:r>
            <a:r>
              <a:rPr lang="en-AU" sz="2400" b="1" dirty="0" smtClean="0"/>
              <a:t>)</a:t>
            </a:r>
          </a:p>
          <a:p>
            <a:endParaRPr lang="en-A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28596" y="3143248"/>
            <a:ext cx="8258204" cy="2982915"/>
          </a:xfrm>
        </p:spPr>
        <p:txBody>
          <a:bodyPr/>
          <a:lstStyle/>
          <a:p>
            <a:pPr algn="ctr">
              <a:buNone/>
            </a:pPr>
            <a:r>
              <a:rPr lang="en-AU" dirty="0" smtClean="0"/>
              <a:t>	</a:t>
            </a:r>
            <a:r>
              <a:rPr lang="en-AU" sz="3600" b="1" dirty="0" err="1" smtClean="0"/>
              <a:t>Dziękuję</a:t>
            </a:r>
            <a:r>
              <a:rPr lang="en-AU" sz="3600" b="1" dirty="0" smtClean="0"/>
              <a:t> </a:t>
            </a:r>
            <a:r>
              <a:rPr lang="en-AU" sz="3600" b="1" dirty="0" err="1" smtClean="0"/>
              <a:t>za</a:t>
            </a:r>
            <a:r>
              <a:rPr lang="en-AU" sz="3600" b="1" dirty="0" smtClean="0"/>
              <a:t> </a:t>
            </a:r>
            <a:r>
              <a:rPr lang="en-AU" sz="3600" b="1" dirty="0" err="1" smtClean="0"/>
              <a:t>uwagę</a:t>
            </a:r>
            <a:endParaRPr lang="en-AU" sz="3600" b="1" dirty="0" smtClean="0"/>
          </a:p>
          <a:p>
            <a:pPr algn="ctr">
              <a:buNone/>
            </a:pPr>
            <a:r>
              <a:rPr lang="en-AU" sz="3600" b="1" dirty="0" smtClean="0"/>
              <a:t>    Thank you</a:t>
            </a:r>
            <a:endParaRPr lang="en-AU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AU" sz="3600" b="1" dirty="0" smtClean="0"/>
              <a:t>Polish in the World</a:t>
            </a:r>
            <a:endParaRPr lang="en-AU" sz="3600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428736"/>
            <a:ext cx="8229600" cy="4786346"/>
          </a:xfrm>
        </p:spPr>
        <p:txBody>
          <a:bodyPr>
            <a:normAutofit/>
          </a:bodyPr>
          <a:lstStyle/>
          <a:p>
            <a:r>
              <a:rPr lang="en-AU" sz="2200" dirty="0" err="1" smtClean="0"/>
              <a:t>Od</a:t>
            </a:r>
            <a:r>
              <a:rPr lang="en-AU" sz="2200" dirty="0" smtClean="0"/>
              <a:t> </a:t>
            </a:r>
            <a:r>
              <a:rPr lang="en-AU" sz="2200" dirty="0" err="1" smtClean="0"/>
              <a:t>roku</a:t>
            </a:r>
            <a:r>
              <a:rPr lang="en-AU" sz="2200" dirty="0" smtClean="0"/>
              <a:t> 2004 </a:t>
            </a:r>
            <a:r>
              <a:rPr lang="en-AU" sz="2200" dirty="0" err="1" smtClean="0"/>
              <a:t>oficjalny</a:t>
            </a:r>
            <a:r>
              <a:rPr lang="en-AU" sz="2200" dirty="0" smtClean="0"/>
              <a:t> </a:t>
            </a:r>
            <a:r>
              <a:rPr lang="en-AU" sz="2200" dirty="0" err="1" smtClean="0"/>
              <a:t>język</a:t>
            </a:r>
            <a:r>
              <a:rPr lang="en-AU" sz="2200" dirty="0" smtClean="0"/>
              <a:t> UE, </a:t>
            </a:r>
            <a:r>
              <a:rPr lang="en-AU" sz="2200" dirty="0" err="1" smtClean="0"/>
              <a:t>największy</a:t>
            </a:r>
            <a:r>
              <a:rPr lang="en-AU" sz="2200" dirty="0" smtClean="0"/>
              <a:t> </a:t>
            </a:r>
            <a:r>
              <a:rPr lang="en-AU" sz="2200" dirty="0" err="1" smtClean="0"/>
              <a:t>język</a:t>
            </a:r>
            <a:r>
              <a:rPr lang="en-AU" sz="2200" dirty="0" smtClean="0"/>
              <a:t> </a:t>
            </a:r>
            <a:r>
              <a:rPr lang="en-AU" sz="2200" dirty="0" err="1" smtClean="0"/>
              <a:t>słowiański</a:t>
            </a:r>
            <a:r>
              <a:rPr lang="en-AU" sz="2200" dirty="0" smtClean="0"/>
              <a:t> (</a:t>
            </a:r>
            <a:r>
              <a:rPr lang="en-AU" sz="2200" i="1" dirty="0" smtClean="0"/>
              <a:t>Polish as an official language of the EU</a:t>
            </a:r>
            <a:r>
              <a:rPr lang="en-AU" sz="2200" dirty="0" smtClean="0"/>
              <a:t>)</a:t>
            </a:r>
          </a:p>
          <a:p>
            <a:r>
              <a:rPr lang="en-AU" sz="2200" dirty="0" err="1" smtClean="0"/>
              <a:t>Rozwój</a:t>
            </a:r>
            <a:r>
              <a:rPr lang="en-AU" sz="2200" dirty="0" smtClean="0"/>
              <a:t> </a:t>
            </a:r>
            <a:r>
              <a:rPr lang="en-AU" sz="2200" dirty="0" err="1" smtClean="0"/>
              <a:t>szkolnictwa</a:t>
            </a:r>
            <a:r>
              <a:rPr lang="en-AU" sz="2200" dirty="0" smtClean="0"/>
              <a:t> </a:t>
            </a:r>
            <a:r>
              <a:rPr lang="en-AU" sz="2200" dirty="0" err="1" smtClean="0"/>
              <a:t>polonijnego</a:t>
            </a:r>
            <a:r>
              <a:rPr lang="en-AU" sz="2200" dirty="0" smtClean="0"/>
              <a:t> w </a:t>
            </a:r>
            <a:r>
              <a:rPr lang="en-AU" sz="2200" dirty="0" err="1" smtClean="0"/>
              <a:t>krajach</a:t>
            </a:r>
            <a:r>
              <a:rPr lang="en-AU" sz="2200" dirty="0" smtClean="0"/>
              <a:t> UE (</a:t>
            </a:r>
            <a:r>
              <a:rPr lang="en-AU" sz="2200" dirty="0" err="1" smtClean="0"/>
              <a:t>ożywienie</a:t>
            </a:r>
            <a:r>
              <a:rPr lang="en-AU" sz="2200" dirty="0" smtClean="0"/>
              <a:t> w </a:t>
            </a:r>
            <a:r>
              <a:rPr lang="en-AU" sz="2200" dirty="0" err="1" smtClean="0"/>
              <a:t>Wlk</a:t>
            </a:r>
            <a:r>
              <a:rPr lang="en-AU" sz="2200" dirty="0" smtClean="0"/>
              <a:t>. </a:t>
            </a:r>
            <a:r>
              <a:rPr lang="en-AU" sz="2200" dirty="0" err="1" smtClean="0"/>
              <a:t>Brytanii</a:t>
            </a:r>
            <a:r>
              <a:rPr lang="en-AU" sz="2200" dirty="0" smtClean="0"/>
              <a:t>, </a:t>
            </a:r>
            <a:r>
              <a:rPr lang="en-AU" sz="2200" dirty="0" err="1" smtClean="0"/>
              <a:t>nowe</a:t>
            </a:r>
            <a:r>
              <a:rPr lang="en-AU" sz="2200" dirty="0" smtClean="0"/>
              <a:t> </a:t>
            </a:r>
            <a:r>
              <a:rPr lang="en-AU" sz="2200" dirty="0" err="1" smtClean="0"/>
              <a:t>szkoły</a:t>
            </a:r>
            <a:r>
              <a:rPr lang="en-AU" sz="2200" dirty="0" smtClean="0"/>
              <a:t> w </a:t>
            </a:r>
            <a:r>
              <a:rPr lang="en-AU" sz="2200" dirty="0" err="1" smtClean="0"/>
              <a:t>Irlandii</a:t>
            </a:r>
            <a:r>
              <a:rPr lang="en-AU" sz="2200" dirty="0" smtClean="0"/>
              <a:t>, </a:t>
            </a:r>
            <a:r>
              <a:rPr lang="en-AU" sz="2200" dirty="0" err="1" smtClean="0"/>
              <a:t>zwiększająca</a:t>
            </a:r>
            <a:r>
              <a:rPr lang="en-AU" sz="2200" dirty="0" smtClean="0"/>
              <a:t> </a:t>
            </a:r>
            <a:r>
              <a:rPr lang="en-AU" sz="2200" dirty="0" err="1" smtClean="0"/>
              <a:t>się</a:t>
            </a:r>
            <a:r>
              <a:rPr lang="en-AU" sz="2200" dirty="0" smtClean="0"/>
              <a:t> </a:t>
            </a:r>
            <a:r>
              <a:rPr lang="en-AU" sz="2200" dirty="0" err="1" smtClean="0"/>
              <a:t>świadomość</a:t>
            </a:r>
            <a:r>
              <a:rPr lang="en-AU" sz="2200" dirty="0" smtClean="0"/>
              <a:t> </a:t>
            </a:r>
            <a:r>
              <a:rPr lang="en-AU" sz="2200" dirty="0" err="1" smtClean="0"/>
              <a:t>Polaków</a:t>
            </a:r>
            <a:r>
              <a:rPr lang="en-AU" sz="2200" dirty="0" smtClean="0"/>
              <a:t> </a:t>
            </a:r>
            <a:r>
              <a:rPr lang="en-AU" sz="2200" dirty="0" err="1" smtClean="0"/>
              <a:t>na</a:t>
            </a:r>
            <a:r>
              <a:rPr lang="en-AU" sz="2200" dirty="0" smtClean="0"/>
              <a:t> </a:t>
            </a:r>
            <a:r>
              <a:rPr lang="en-AU" sz="2200" dirty="0" err="1" smtClean="0"/>
              <a:t>Ukrainie</a:t>
            </a:r>
            <a:r>
              <a:rPr lang="en-AU" sz="2200" dirty="0" smtClean="0"/>
              <a:t> </a:t>
            </a:r>
            <a:r>
              <a:rPr lang="en-AU" sz="2200" dirty="0" err="1" smtClean="0"/>
              <a:t>i</a:t>
            </a:r>
            <a:r>
              <a:rPr lang="en-AU" sz="2200" dirty="0" smtClean="0"/>
              <a:t> w </a:t>
            </a:r>
            <a:r>
              <a:rPr lang="en-AU" sz="2200" dirty="0" err="1" smtClean="0"/>
              <a:t>innych</a:t>
            </a:r>
            <a:r>
              <a:rPr lang="en-AU" sz="2200" dirty="0" smtClean="0"/>
              <a:t> </a:t>
            </a:r>
            <a:r>
              <a:rPr lang="en-AU" sz="2200" dirty="0" err="1" smtClean="0"/>
              <a:t>krajach</a:t>
            </a:r>
            <a:r>
              <a:rPr lang="en-AU" sz="2200" dirty="0" smtClean="0"/>
              <a:t> </a:t>
            </a:r>
            <a:r>
              <a:rPr lang="en-AU" sz="2200" dirty="0" err="1" smtClean="0"/>
              <a:t>byłego</a:t>
            </a:r>
            <a:r>
              <a:rPr lang="en-AU" sz="2200" dirty="0" smtClean="0"/>
              <a:t> ZSRR) (</a:t>
            </a:r>
            <a:r>
              <a:rPr lang="en-AU" sz="2200" i="1" dirty="0" smtClean="0"/>
              <a:t>Reconnaissance of Polish language teaching in Europe and the countries of the former USSR</a:t>
            </a:r>
            <a:r>
              <a:rPr lang="en-AU" sz="2200" dirty="0" smtClean="0"/>
              <a:t>)</a:t>
            </a:r>
          </a:p>
          <a:p>
            <a:r>
              <a:rPr lang="en-AU" sz="2200" dirty="0" smtClean="0"/>
              <a:t>Dobra </a:t>
            </a:r>
            <a:r>
              <a:rPr lang="en-AU" sz="2200" dirty="0" err="1" smtClean="0"/>
              <a:t>sytuacja</a:t>
            </a:r>
            <a:r>
              <a:rPr lang="en-AU" sz="2200" dirty="0" smtClean="0"/>
              <a:t> </a:t>
            </a:r>
            <a:r>
              <a:rPr lang="en-AU" sz="2200" dirty="0" err="1" smtClean="0"/>
              <a:t>języka</a:t>
            </a:r>
            <a:r>
              <a:rPr lang="en-AU" sz="2200" dirty="0" smtClean="0"/>
              <a:t> </a:t>
            </a:r>
            <a:r>
              <a:rPr lang="en-AU" sz="2200" dirty="0" err="1" smtClean="0"/>
              <a:t>polskiego</a:t>
            </a:r>
            <a:r>
              <a:rPr lang="en-AU" sz="2200" dirty="0" smtClean="0"/>
              <a:t> w USA, </a:t>
            </a:r>
            <a:r>
              <a:rPr lang="en-AU" sz="2200" dirty="0" err="1" smtClean="0"/>
              <a:t>wzrost</a:t>
            </a:r>
            <a:r>
              <a:rPr lang="en-AU" sz="2200" dirty="0" smtClean="0"/>
              <a:t> </a:t>
            </a:r>
            <a:r>
              <a:rPr lang="en-AU" sz="2200" dirty="0" err="1" smtClean="0"/>
              <a:t>liczebności</a:t>
            </a:r>
            <a:r>
              <a:rPr lang="en-AU" sz="2200" dirty="0" smtClean="0"/>
              <a:t> </a:t>
            </a:r>
            <a:r>
              <a:rPr lang="en-AU" sz="2200" dirty="0" err="1" smtClean="0"/>
              <a:t>uczniów</a:t>
            </a:r>
            <a:r>
              <a:rPr lang="en-AU" sz="2200" dirty="0" smtClean="0"/>
              <a:t> </a:t>
            </a:r>
            <a:r>
              <a:rPr lang="en-AU" sz="2200" dirty="0" err="1" smtClean="0"/>
              <a:t>i</a:t>
            </a:r>
            <a:r>
              <a:rPr lang="en-AU" sz="2200" dirty="0" smtClean="0"/>
              <a:t> </a:t>
            </a:r>
            <a:r>
              <a:rPr lang="en-AU" sz="2200" dirty="0" err="1" smtClean="0"/>
              <a:t>szkół</a:t>
            </a:r>
            <a:r>
              <a:rPr lang="en-AU" sz="2200" dirty="0" smtClean="0"/>
              <a:t> </a:t>
            </a:r>
            <a:r>
              <a:rPr lang="en-AU" sz="2200" dirty="0" err="1" smtClean="0"/>
              <a:t>polonijnych</a:t>
            </a:r>
            <a:r>
              <a:rPr lang="en-AU" sz="2200" dirty="0" smtClean="0"/>
              <a:t> (</a:t>
            </a:r>
            <a:r>
              <a:rPr lang="en-AU" sz="2200" dirty="0" err="1" smtClean="0"/>
              <a:t>Dąbrowska</a:t>
            </a:r>
            <a:r>
              <a:rPr lang="en-AU" sz="2200" dirty="0" smtClean="0"/>
              <a:t>, </a:t>
            </a:r>
            <a:r>
              <a:rPr lang="en-AU" sz="2200" dirty="0" err="1" smtClean="0"/>
              <a:t>Miodunka</a:t>
            </a:r>
            <a:r>
              <a:rPr lang="en-AU" sz="2200" dirty="0" smtClean="0"/>
              <a:t>, </a:t>
            </a:r>
            <a:r>
              <a:rPr lang="en-AU" sz="2200" dirty="0" err="1" smtClean="0"/>
              <a:t>Pawłowski</a:t>
            </a:r>
            <a:r>
              <a:rPr lang="en-AU" sz="2200" dirty="0" smtClean="0"/>
              <a:t>, 2012) (</a:t>
            </a:r>
            <a:r>
              <a:rPr lang="en-AU" sz="2200" i="1" dirty="0" smtClean="0"/>
              <a:t>Strong position of Polish in the USA</a:t>
            </a:r>
            <a:r>
              <a:rPr lang="en-AU" sz="2200" dirty="0" smtClean="0"/>
              <a:t>)</a:t>
            </a:r>
          </a:p>
          <a:p>
            <a:r>
              <a:rPr lang="en-AU" sz="2200" dirty="0" smtClean="0"/>
              <a:t>W 56 </a:t>
            </a:r>
            <a:r>
              <a:rPr lang="en-AU" sz="2200" dirty="0" err="1" smtClean="0"/>
              <a:t>krajach</a:t>
            </a:r>
            <a:r>
              <a:rPr lang="en-AU" sz="2200" dirty="0" smtClean="0"/>
              <a:t> </a:t>
            </a:r>
            <a:r>
              <a:rPr lang="en-AU" sz="2200" dirty="0" err="1" smtClean="0"/>
              <a:t>świata</a:t>
            </a:r>
            <a:r>
              <a:rPr lang="en-AU" sz="2200" dirty="0" smtClean="0"/>
              <a:t> 318 </a:t>
            </a:r>
            <a:r>
              <a:rPr lang="en-AU" sz="2200" dirty="0" err="1" smtClean="0"/>
              <a:t>uczelni</a:t>
            </a:r>
            <a:r>
              <a:rPr lang="en-AU" sz="2200" dirty="0" smtClean="0"/>
              <a:t> </a:t>
            </a:r>
            <a:r>
              <a:rPr lang="en-AU" sz="2200" dirty="0" err="1" smtClean="0"/>
              <a:t>prowadzi</a:t>
            </a:r>
            <a:r>
              <a:rPr lang="en-AU" sz="2200" dirty="0" smtClean="0"/>
              <a:t> </a:t>
            </a:r>
            <a:r>
              <a:rPr lang="en-AU" sz="2200" dirty="0" err="1" smtClean="0"/>
              <a:t>lektoraty</a:t>
            </a:r>
            <a:r>
              <a:rPr lang="en-AU" sz="2200" dirty="0" smtClean="0"/>
              <a:t> </a:t>
            </a:r>
            <a:r>
              <a:rPr lang="en-AU" sz="2200" dirty="0" err="1" smtClean="0"/>
              <a:t>lub</a:t>
            </a:r>
            <a:r>
              <a:rPr lang="en-AU" sz="2200" dirty="0" smtClean="0"/>
              <a:t> </a:t>
            </a:r>
            <a:r>
              <a:rPr lang="en-AU" sz="2200" dirty="0" err="1" smtClean="0"/>
              <a:t>studia</a:t>
            </a:r>
            <a:r>
              <a:rPr lang="en-AU" sz="2200" dirty="0" smtClean="0"/>
              <a:t> </a:t>
            </a:r>
            <a:r>
              <a:rPr lang="en-AU" sz="2200" dirty="0" err="1" smtClean="0"/>
              <a:t>polonistyczne</a:t>
            </a:r>
            <a:r>
              <a:rPr lang="en-AU" sz="2200" dirty="0" smtClean="0"/>
              <a:t> (</a:t>
            </a:r>
            <a:r>
              <a:rPr lang="en-AU" sz="2200" dirty="0" err="1" smtClean="0"/>
              <a:t>np</a:t>
            </a:r>
            <a:r>
              <a:rPr lang="en-AU" sz="2200" dirty="0" smtClean="0"/>
              <a:t>. w </a:t>
            </a:r>
            <a:r>
              <a:rPr lang="en-AU" sz="2200" dirty="0" err="1" smtClean="0"/>
              <a:t>Chinach</a:t>
            </a:r>
            <a:r>
              <a:rPr lang="en-AU" sz="2200" dirty="0" smtClean="0"/>
              <a:t>, </a:t>
            </a:r>
            <a:r>
              <a:rPr lang="en-AU" sz="2200" dirty="0" err="1" smtClean="0"/>
              <a:t>Korei</a:t>
            </a:r>
            <a:r>
              <a:rPr lang="en-AU" sz="2200" dirty="0" smtClean="0"/>
              <a:t> </a:t>
            </a:r>
            <a:r>
              <a:rPr lang="en-AU" sz="2200" dirty="0" err="1" smtClean="0"/>
              <a:t>i</a:t>
            </a:r>
            <a:r>
              <a:rPr lang="en-AU" sz="2200" dirty="0" smtClean="0"/>
              <a:t> </a:t>
            </a:r>
            <a:r>
              <a:rPr lang="en-AU" sz="2200" dirty="0" err="1" smtClean="0"/>
              <a:t>Japonii</a:t>
            </a:r>
            <a:r>
              <a:rPr lang="en-AU" sz="2200" dirty="0" smtClean="0"/>
              <a:t>) (</a:t>
            </a:r>
            <a:r>
              <a:rPr lang="en-AU" sz="2200" i="1" dirty="0" smtClean="0"/>
              <a:t>Polish taught in 56 countries, including China, Korea and Japan</a:t>
            </a:r>
            <a:r>
              <a:rPr lang="en-AU" sz="2200" dirty="0" smtClean="0"/>
              <a:t>)</a:t>
            </a:r>
            <a:endParaRPr lang="en-AU" sz="2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AU" sz="3600" b="1" dirty="0" smtClean="0"/>
              <a:t>Polish in the World</a:t>
            </a:r>
            <a:endParaRPr lang="en-AU" sz="3600" b="1" dirty="0"/>
          </a:p>
        </p:txBody>
      </p:sp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</p:nvPr>
        </p:nvGraphicFramePr>
        <p:xfrm>
          <a:off x="457200" y="1357296"/>
          <a:ext cx="8229600" cy="51435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428628">
                <a:tc>
                  <a:txBody>
                    <a:bodyPr/>
                    <a:lstStyle/>
                    <a:p>
                      <a:pPr algn="ctr"/>
                      <a:r>
                        <a:rPr lang="en-AU" dirty="0" err="1" smtClean="0"/>
                        <a:t>Język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 smtClean="0"/>
                        <a:t>2011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 smtClean="0"/>
                        <a:t>2006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 err="1" smtClean="0"/>
                        <a:t>Zmiana</a:t>
                      </a:r>
                      <a:endParaRPr lang="en-AU" dirty="0"/>
                    </a:p>
                  </a:txBody>
                  <a:tcPr/>
                </a:tc>
              </a:tr>
              <a:tr h="428628">
                <a:tc>
                  <a:txBody>
                    <a:bodyPr/>
                    <a:lstStyle/>
                    <a:p>
                      <a:r>
                        <a:rPr lang="en-AU" dirty="0" smtClean="0"/>
                        <a:t>  1. </a:t>
                      </a:r>
                      <a:r>
                        <a:rPr lang="en-AU" dirty="0" err="1" smtClean="0"/>
                        <a:t>mandaryński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AU" dirty="0" smtClean="0"/>
                        <a:t>336,178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AU" dirty="0" smtClean="0"/>
                        <a:t>220,604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AU" dirty="0" smtClean="0"/>
                        <a:t>+115,574</a:t>
                      </a:r>
                      <a:endParaRPr lang="en-AU" dirty="0"/>
                    </a:p>
                  </a:txBody>
                  <a:tcPr/>
                </a:tc>
              </a:tr>
              <a:tr h="428628">
                <a:tc>
                  <a:txBody>
                    <a:bodyPr/>
                    <a:lstStyle/>
                    <a:p>
                      <a:r>
                        <a:rPr lang="en-AU" dirty="0" smtClean="0"/>
                        <a:t>  2. </a:t>
                      </a:r>
                      <a:r>
                        <a:rPr lang="en-AU" dirty="0" err="1" smtClean="0"/>
                        <a:t>włoski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AU" dirty="0" smtClean="0"/>
                        <a:t>299,829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AU" dirty="0" smtClean="0"/>
                        <a:t>316,894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AU" dirty="0" smtClean="0"/>
                        <a:t>-17,065</a:t>
                      </a:r>
                      <a:endParaRPr lang="en-AU" dirty="0"/>
                    </a:p>
                  </a:txBody>
                  <a:tcPr/>
                </a:tc>
              </a:tr>
              <a:tr h="428628">
                <a:tc>
                  <a:txBody>
                    <a:bodyPr/>
                    <a:lstStyle/>
                    <a:p>
                      <a:r>
                        <a:rPr lang="en-AU" dirty="0" smtClean="0"/>
                        <a:t>  3. </a:t>
                      </a:r>
                      <a:r>
                        <a:rPr lang="en-AU" dirty="0" err="1" smtClean="0"/>
                        <a:t>arabski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AU" dirty="0" smtClean="0"/>
                        <a:t>287,171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AU" dirty="0" smtClean="0"/>
                        <a:t>243,661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AU" dirty="0" smtClean="0"/>
                        <a:t>+43,510</a:t>
                      </a:r>
                      <a:endParaRPr lang="en-AU" dirty="0"/>
                    </a:p>
                  </a:txBody>
                  <a:tcPr/>
                </a:tc>
              </a:tr>
              <a:tr h="428628">
                <a:tc>
                  <a:txBody>
                    <a:bodyPr/>
                    <a:lstStyle/>
                    <a:p>
                      <a:r>
                        <a:rPr lang="en-AU" dirty="0" smtClean="0"/>
                        <a:t>  4. </a:t>
                      </a:r>
                      <a:r>
                        <a:rPr lang="en-AU" dirty="0" err="1" smtClean="0"/>
                        <a:t>kantoński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AU" dirty="0" smtClean="0"/>
                        <a:t>263,538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AU" dirty="0" smtClean="0"/>
                        <a:t>244,557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AU" dirty="0" smtClean="0"/>
                        <a:t>+18,981</a:t>
                      </a:r>
                      <a:endParaRPr lang="en-AU" dirty="0"/>
                    </a:p>
                  </a:txBody>
                  <a:tcPr/>
                </a:tc>
              </a:tr>
              <a:tr h="428628">
                <a:tc>
                  <a:txBody>
                    <a:bodyPr/>
                    <a:lstStyle/>
                    <a:p>
                      <a:r>
                        <a:rPr lang="en-AU" dirty="0" smtClean="0"/>
                        <a:t>  5. </a:t>
                      </a:r>
                      <a:r>
                        <a:rPr lang="en-AU" dirty="0" err="1" smtClean="0"/>
                        <a:t>grecki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AU" dirty="0" smtClean="0"/>
                        <a:t>252,211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AU" dirty="0" smtClean="0"/>
                        <a:t>252,226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AU" dirty="0" smtClean="0"/>
                        <a:t>-15</a:t>
                      </a:r>
                      <a:endParaRPr lang="en-AU" dirty="0"/>
                    </a:p>
                  </a:txBody>
                  <a:tcPr/>
                </a:tc>
              </a:tr>
              <a:tr h="428628">
                <a:tc>
                  <a:txBody>
                    <a:bodyPr/>
                    <a:lstStyle/>
                    <a:p>
                      <a:r>
                        <a:rPr lang="en-AU" dirty="0" smtClean="0"/>
                        <a:t>  6. </a:t>
                      </a:r>
                      <a:r>
                        <a:rPr lang="en-AU" dirty="0" err="1" smtClean="0"/>
                        <a:t>wietnamski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AU" dirty="0" smtClean="0"/>
                        <a:t>233,388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AU" dirty="0" smtClean="0"/>
                        <a:t>194,854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AU" dirty="0" smtClean="0"/>
                        <a:t>+38,534</a:t>
                      </a:r>
                      <a:endParaRPr lang="en-AU" dirty="0"/>
                    </a:p>
                  </a:txBody>
                  <a:tcPr/>
                </a:tc>
              </a:tr>
              <a:tr h="428628">
                <a:tc>
                  <a:txBody>
                    <a:bodyPr/>
                    <a:lstStyle/>
                    <a:p>
                      <a:r>
                        <a:rPr lang="en-AU" dirty="0" smtClean="0"/>
                        <a:t>  7. </a:t>
                      </a:r>
                      <a:r>
                        <a:rPr lang="en-AU" dirty="0" err="1" smtClean="0"/>
                        <a:t>tagalog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AU" dirty="0" smtClean="0"/>
                        <a:t>136,846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AU" dirty="0" smtClean="0"/>
                        <a:t>92,327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AU" dirty="0" smtClean="0"/>
                        <a:t>+44,519</a:t>
                      </a:r>
                      <a:endParaRPr lang="en-AU" dirty="0"/>
                    </a:p>
                  </a:txBody>
                  <a:tcPr/>
                </a:tc>
              </a:tr>
              <a:tr h="428628">
                <a:tc>
                  <a:txBody>
                    <a:bodyPr/>
                    <a:lstStyle/>
                    <a:p>
                      <a:r>
                        <a:rPr lang="en-AU" dirty="0" smtClean="0"/>
                        <a:t>  8. </a:t>
                      </a:r>
                      <a:r>
                        <a:rPr lang="en-AU" dirty="0" err="1" smtClean="0"/>
                        <a:t>hiszpański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AU" dirty="0" smtClean="0"/>
                        <a:t>117,493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AU" dirty="0" smtClean="0"/>
                        <a:t>98,002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AU" dirty="0" smtClean="0"/>
                        <a:t>+19,491</a:t>
                      </a:r>
                      <a:endParaRPr lang="en-AU" dirty="0"/>
                    </a:p>
                  </a:txBody>
                  <a:tcPr/>
                </a:tc>
              </a:tr>
              <a:tr h="428628">
                <a:tc>
                  <a:txBody>
                    <a:bodyPr/>
                    <a:lstStyle/>
                    <a:p>
                      <a:r>
                        <a:rPr lang="en-AU" dirty="0" smtClean="0"/>
                        <a:t>  9. </a:t>
                      </a:r>
                      <a:r>
                        <a:rPr lang="en-AU" dirty="0" err="1" smtClean="0"/>
                        <a:t>hindi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AU" dirty="0" smtClean="0"/>
                        <a:t>111,349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AU" dirty="0" smtClean="0"/>
                        <a:t>70,006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AU" dirty="0" smtClean="0"/>
                        <a:t>+41,343</a:t>
                      </a:r>
                      <a:endParaRPr lang="en-AU" dirty="0"/>
                    </a:p>
                  </a:txBody>
                  <a:tcPr/>
                </a:tc>
              </a:tr>
              <a:tr h="428628">
                <a:tc>
                  <a:txBody>
                    <a:bodyPr/>
                    <a:lstStyle/>
                    <a:p>
                      <a:r>
                        <a:rPr lang="en-AU" dirty="0" smtClean="0"/>
                        <a:t>10. </a:t>
                      </a:r>
                      <a:r>
                        <a:rPr lang="en-AU" dirty="0" err="1" smtClean="0"/>
                        <a:t>niemiecki</a:t>
                      </a:r>
                      <a:r>
                        <a:rPr lang="en-AU" dirty="0" smtClean="0"/>
                        <a:t> (?)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AU" dirty="0" smtClean="0"/>
                        <a:t>80,366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AU" dirty="0" smtClean="0"/>
                        <a:t>75,636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AU" dirty="0" smtClean="0"/>
                        <a:t>+4,730</a:t>
                      </a:r>
                      <a:endParaRPr lang="en-AU" dirty="0"/>
                    </a:p>
                  </a:txBody>
                  <a:tcPr/>
                </a:tc>
              </a:tr>
              <a:tr h="428628">
                <a:tc>
                  <a:txBody>
                    <a:bodyPr/>
                    <a:lstStyle/>
                    <a:p>
                      <a:r>
                        <a:rPr lang="en-AU" b="1" dirty="0" smtClean="0"/>
                        <a:t>21. </a:t>
                      </a:r>
                      <a:r>
                        <a:rPr lang="en-AU" b="1" dirty="0" err="1" smtClean="0"/>
                        <a:t>polski</a:t>
                      </a:r>
                      <a:endParaRPr lang="en-A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AU" b="1" dirty="0" smtClean="0"/>
                        <a:t>50,696</a:t>
                      </a:r>
                      <a:endParaRPr lang="en-A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AU" b="1" dirty="0" smtClean="0"/>
                        <a:t>53,390</a:t>
                      </a:r>
                      <a:endParaRPr lang="en-A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AU" b="1" dirty="0" smtClean="0"/>
                        <a:t>(-5.04%)   -2,694</a:t>
                      </a:r>
                      <a:endParaRPr lang="en-AU" b="1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43050"/>
          </a:xfrm>
        </p:spPr>
        <p:txBody>
          <a:bodyPr>
            <a:noAutofit/>
          </a:bodyPr>
          <a:lstStyle/>
          <a:p>
            <a:r>
              <a:rPr lang="en-AU" sz="3600" b="1" dirty="0" smtClean="0"/>
              <a:t>Factors of Polish language maintenance/shift in Australia</a:t>
            </a:r>
            <a:endParaRPr lang="en-AU" sz="3600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28596" y="1500174"/>
            <a:ext cx="8229600" cy="5357826"/>
          </a:xfrm>
        </p:spPr>
        <p:txBody>
          <a:bodyPr>
            <a:normAutofit fontScale="92500" lnSpcReduction="10000"/>
          </a:bodyPr>
          <a:lstStyle/>
          <a:p>
            <a:r>
              <a:rPr lang="en-AU" sz="2400" dirty="0" err="1" smtClean="0"/>
              <a:t>Fale</a:t>
            </a:r>
            <a:r>
              <a:rPr lang="en-AU" sz="2400" dirty="0" smtClean="0"/>
              <a:t> </a:t>
            </a:r>
            <a:r>
              <a:rPr lang="en-AU" sz="2400" dirty="0" err="1" smtClean="0"/>
              <a:t>emigracyjne</a:t>
            </a:r>
            <a:r>
              <a:rPr lang="en-AU" sz="2400" dirty="0" smtClean="0"/>
              <a:t> (</a:t>
            </a:r>
            <a:r>
              <a:rPr lang="en-AU" sz="2400" dirty="0" err="1" smtClean="0"/>
              <a:t>brak</a:t>
            </a:r>
            <a:r>
              <a:rPr lang="en-AU" sz="2400" dirty="0" smtClean="0"/>
              <a:t> </a:t>
            </a:r>
            <a:r>
              <a:rPr lang="en-AU" sz="2400" dirty="0" err="1" smtClean="0"/>
              <a:t>nowej</a:t>
            </a:r>
            <a:r>
              <a:rPr lang="en-AU" sz="2400" dirty="0" smtClean="0"/>
              <a:t> </a:t>
            </a:r>
            <a:r>
              <a:rPr lang="en-AU" sz="2400" dirty="0" err="1" smtClean="0"/>
              <a:t>emigracji</a:t>
            </a:r>
            <a:r>
              <a:rPr lang="en-AU" sz="2400" dirty="0" smtClean="0"/>
              <a:t>) (</a:t>
            </a:r>
            <a:r>
              <a:rPr lang="en-AU" sz="2400" i="1" dirty="0" smtClean="0"/>
              <a:t>Absence of new immigration waves</a:t>
            </a:r>
            <a:r>
              <a:rPr lang="en-AU" sz="2400" dirty="0" smtClean="0"/>
              <a:t>)</a:t>
            </a:r>
          </a:p>
          <a:p>
            <a:r>
              <a:rPr lang="en-AU" sz="2400" dirty="0" err="1" smtClean="0"/>
              <a:t>Wartość</a:t>
            </a:r>
            <a:r>
              <a:rPr lang="en-AU" sz="2400" dirty="0" smtClean="0"/>
              <a:t> </a:t>
            </a:r>
            <a:r>
              <a:rPr lang="en-AU" sz="2400" dirty="0" err="1" smtClean="0"/>
              <a:t>rdzenna</a:t>
            </a:r>
            <a:r>
              <a:rPr lang="en-AU" sz="2400" dirty="0" smtClean="0"/>
              <a:t> </a:t>
            </a:r>
            <a:r>
              <a:rPr lang="en-AU" sz="2400" dirty="0" smtClean="0"/>
              <a:t>(</a:t>
            </a:r>
            <a:r>
              <a:rPr lang="en-AU" sz="2400" i="1" dirty="0" smtClean="0"/>
              <a:t>Polish as a </a:t>
            </a:r>
            <a:r>
              <a:rPr lang="en-AU" sz="2400" i="1" dirty="0" smtClean="0"/>
              <a:t>c</a:t>
            </a:r>
            <a:r>
              <a:rPr lang="en-AU" sz="2400" i="1" dirty="0" smtClean="0"/>
              <a:t>ore </a:t>
            </a:r>
            <a:r>
              <a:rPr lang="en-AU" sz="2400" i="1" dirty="0" smtClean="0"/>
              <a:t>value</a:t>
            </a:r>
            <a:r>
              <a:rPr lang="en-AU" sz="2400" dirty="0" smtClean="0"/>
              <a:t>)(</a:t>
            </a:r>
            <a:r>
              <a:rPr lang="en-AU" sz="2400" dirty="0" err="1" smtClean="0"/>
              <a:t>Smolicz</a:t>
            </a:r>
            <a:r>
              <a:rPr lang="en-AU" sz="2400" dirty="0" smtClean="0"/>
              <a:t>, </a:t>
            </a:r>
            <a:r>
              <a:rPr lang="en-AU" sz="2400" dirty="0" err="1" smtClean="0"/>
              <a:t>Secombe</a:t>
            </a:r>
            <a:r>
              <a:rPr lang="en-AU" sz="2400" dirty="0" smtClean="0"/>
              <a:t> 1981, 1985; </a:t>
            </a:r>
            <a:r>
              <a:rPr lang="en-AU" sz="2400" dirty="0" err="1" smtClean="0"/>
              <a:t>Dębski</a:t>
            </a:r>
            <a:r>
              <a:rPr lang="en-AU" sz="2400" dirty="0" smtClean="0"/>
              <a:t> 2009)</a:t>
            </a:r>
          </a:p>
          <a:p>
            <a:r>
              <a:rPr lang="en-AU" sz="2400" dirty="0" err="1" smtClean="0"/>
              <a:t>Małżeństwa</a:t>
            </a:r>
            <a:r>
              <a:rPr lang="en-AU" sz="2400" dirty="0" smtClean="0"/>
              <a:t> (</a:t>
            </a:r>
            <a:r>
              <a:rPr lang="en-AU" sz="2400" dirty="0" err="1" smtClean="0"/>
              <a:t>endogamiczne</a:t>
            </a:r>
            <a:r>
              <a:rPr lang="en-AU" sz="2400" dirty="0" smtClean="0"/>
              <a:t> </a:t>
            </a:r>
            <a:r>
              <a:rPr lang="en-AU" sz="2400" dirty="0" err="1" smtClean="0"/>
              <a:t>vs</a:t>
            </a:r>
            <a:r>
              <a:rPr lang="en-AU" sz="2400" dirty="0" smtClean="0"/>
              <a:t> </a:t>
            </a:r>
            <a:r>
              <a:rPr lang="en-AU" sz="2400" dirty="0" err="1" smtClean="0"/>
              <a:t>egzogamiczne</a:t>
            </a:r>
            <a:r>
              <a:rPr lang="en-AU" sz="2400" dirty="0" smtClean="0"/>
              <a:t>) (</a:t>
            </a:r>
            <a:r>
              <a:rPr lang="en-AU" sz="2400" i="1" dirty="0" smtClean="0"/>
              <a:t>Marriages</a:t>
            </a:r>
            <a:r>
              <a:rPr lang="en-AU" sz="2400" dirty="0" smtClean="0"/>
              <a:t>)</a:t>
            </a:r>
          </a:p>
          <a:p>
            <a:r>
              <a:rPr lang="en-AU" sz="2400" dirty="0" err="1" smtClean="0"/>
              <a:t>Wartość</a:t>
            </a:r>
            <a:r>
              <a:rPr lang="en-AU" sz="2400" dirty="0" smtClean="0"/>
              <a:t> </a:t>
            </a:r>
            <a:r>
              <a:rPr lang="en-AU" sz="2400" dirty="0" err="1" smtClean="0"/>
              <a:t>rynkowa</a:t>
            </a:r>
            <a:r>
              <a:rPr lang="en-AU" sz="2400" dirty="0" smtClean="0"/>
              <a:t> (</a:t>
            </a:r>
            <a:r>
              <a:rPr lang="en-AU" sz="2400" dirty="0" err="1" smtClean="0"/>
              <a:t>niska</a:t>
            </a:r>
            <a:r>
              <a:rPr lang="en-AU" sz="2400" dirty="0" smtClean="0"/>
              <a:t> </a:t>
            </a:r>
            <a:r>
              <a:rPr lang="en-AU" sz="2400" dirty="0" err="1" smtClean="0"/>
              <a:t>samoocena</a:t>
            </a:r>
            <a:r>
              <a:rPr lang="en-AU" sz="2400" dirty="0" smtClean="0"/>
              <a:t>, </a:t>
            </a:r>
            <a:r>
              <a:rPr lang="en-AU" sz="2400" dirty="0" err="1" smtClean="0"/>
              <a:t>stereotyp</a:t>
            </a:r>
            <a:r>
              <a:rPr lang="en-AU" sz="2400" dirty="0" smtClean="0"/>
              <a:t> </a:t>
            </a:r>
            <a:r>
              <a:rPr lang="en-AU" sz="2400" dirty="0" err="1" smtClean="0"/>
              <a:t>niszowości</a:t>
            </a:r>
            <a:r>
              <a:rPr lang="en-AU" sz="2400" dirty="0" smtClean="0"/>
              <a:t> </a:t>
            </a:r>
            <a:r>
              <a:rPr lang="en-AU" sz="2400" dirty="0" err="1" smtClean="0"/>
              <a:t>języka</a:t>
            </a:r>
            <a:r>
              <a:rPr lang="en-AU" sz="2400" dirty="0" smtClean="0"/>
              <a:t> </a:t>
            </a:r>
            <a:r>
              <a:rPr lang="en-AU" sz="2400" dirty="0" err="1" smtClean="0"/>
              <a:t>polskiego</a:t>
            </a:r>
            <a:r>
              <a:rPr lang="en-AU" sz="2400" dirty="0" smtClean="0"/>
              <a:t>, </a:t>
            </a:r>
            <a:r>
              <a:rPr lang="en-AU" sz="2400" dirty="0" err="1" smtClean="0"/>
              <a:t>stereotyp</a:t>
            </a:r>
            <a:r>
              <a:rPr lang="en-AU" sz="2400" dirty="0" smtClean="0"/>
              <a:t> </a:t>
            </a:r>
            <a:r>
              <a:rPr lang="en-AU" sz="2400" dirty="0" err="1" smtClean="0"/>
              <a:t>języka</a:t>
            </a:r>
            <a:r>
              <a:rPr lang="en-AU" sz="2400" dirty="0" smtClean="0"/>
              <a:t> </a:t>
            </a:r>
            <a:r>
              <a:rPr lang="en-AU" sz="2400" dirty="0" err="1" smtClean="0"/>
              <a:t>trudnego</a:t>
            </a:r>
            <a:r>
              <a:rPr lang="en-AU" sz="2400" dirty="0" smtClean="0"/>
              <a:t>, </a:t>
            </a:r>
            <a:r>
              <a:rPr lang="en-AU" sz="2400" dirty="0" err="1" smtClean="0"/>
              <a:t>sukces</a:t>
            </a:r>
            <a:r>
              <a:rPr lang="en-AU" sz="2400" dirty="0" smtClean="0"/>
              <a:t> </a:t>
            </a:r>
            <a:r>
              <a:rPr lang="en-AU" sz="2400" dirty="0" err="1" smtClean="0"/>
              <a:t>gospodarczy</a:t>
            </a:r>
            <a:r>
              <a:rPr lang="en-AU" sz="2400" dirty="0" smtClean="0"/>
              <a:t> RP</a:t>
            </a:r>
            <a:r>
              <a:rPr lang="en-AU" sz="2400" dirty="0" smtClean="0"/>
              <a:t>) (</a:t>
            </a:r>
            <a:r>
              <a:rPr lang="en-AU" sz="2400" i="1" dirty="0" smtClean="0"/>
              <a:t>Market value of Polish</a:t>
            </a:r>
            <a:r>
              <a:rPr lang="en-AU" sz="2400" dirty="0" smtClean="0"/>
              <a:t>)</a:t>
            </a:r>
          </a:p>
          <a:p>
            <a:r>
              <a:rPr lang="en-AU" sz="2400" dirty="0" err="1" smtClean="0"/>
              <a:t>Edukacja</a:t>
            </a:r>
            <a:r>
              <a:rPr lang="en-AU" sz="2400" dirty="0" smtClean="0"/>
              <a:t> </a:t>
            </a:r>
            <a:r>
              <a:rPr lang="en-AU" sz="2400" dirty="0" err="1" smtClean="0"/>
              <a:t>polonijna</a:t>
            </a:r>
            <a:r>
              <a:rPr lang="en-AU" sz="2400" dirty="0" smtClean="0"/>
              <a:t>, </a:t>
            </a:r>
            <a:r>
              <a:rPr lang="en-AU" sz="2400" dirty="0" err="1" smtClean="0"/>
              <a:t>polityka</a:t>
            </a:r>
            <a:r>
              <a:rPr lang="en-AU" sz="2400" dirty="0" smtClean="0"/>
              <a:t> </a:t>
            </a:r>
            <a:r>
              <a:rPr lang="en-AU" sz="2400" dirty="0" err="1" smtClean="0"/>
              <a:t>językowa</a:t>
            </a:r>
            <a:r>
              <a:rPr lang="en-AU" sz="2400" dirty="0" smtClean="0"/>
              <a:t> RP (</a:t>
            </a:r>
            <a:r>
              <a:rPr lang="en-AU" sz="2400" i="1" dirty="0" smtClean="0"/>
              <a:t>Polish education abroad, Polish language policy of the RP</a:t>
            </a:r>
            <a:r>
              <a:rPr lang="en-AU" sz="2400" dirty="0" smtClean="0"/>
              <a:t>)</a:t>
            </a:r>
          </a:p>
          <a:p>
            <a:r>
              <a:rPr lang="en-AU" sz="2400" dirty="0" err="1" smtClean="0"/>
              <a:t>Kościół</a:t>
            </a:r>
            <a:r>
              <a:rPr lang="en-AU" sz="2400" dirty="0" smtClean="0"/>
              <a:t> (</a:t>
            </a:r>
            <a:r>
              <a:rPr lang="en-AU" sz="2400" i="1" dirty="0" smtClean="0"/>
              <a:t>Church</a:t>
            </a:r>
            <a:r>
              <a:rPr lang="en-AU" sz="2400" dirty="0" smtClean="0"/>
              <a:t>)</a:t>
            </a:r>
          </a:p>
          <a:p>
            <a:r>
              <a:rPr lang="en-AU" sz="2400" dirty="0" err="1" smtClean="0"/>
              <a:t>Emigracja</a:t>
            </a:r>
            <a:r>
              <a:rPr lang="en-AU" sz="2400" dirty="0" smtClean="0"/>
              <a:t> </a:t>
            </a:r>
            <a:r>
              <a:rPr lang="en-AU" sz="2400" dirty="0" err="1" smtClean="0"/>
              <a:t>zamorska</a:t>
            </a:r>
            <a:r>
              <a:rPr lang="en-AU" sz="2400" dirty="0" smtClean="0"/>
              <a:t> (</a:t>
            </a:r>
            <a:r>
              <a:rPr lang="en-AU" sz="2400" dirty="0" err="1" smtClean="0"/>
              <a:t>oddalenie</a:t>
            </a:r>
            <a:r>
              <a:rPr lang="en-AU" sz="2400" dirty="0" smtClean="0"/>
              <a:t> </a:t>
            </a:r>
            <a:r>
              <a:rPr lang="en-AU" sz="2400" dirty="0" err="1" smtClean="0"/>
              <a:t>od</a:t>
            </a:r>
            <a:r>
              <a:rPr lang="en-AU" sz="2400" dirty="0" smtClean="0"/>
              <a:t> </a:t>
            </a:r>
            <a:r>
              <a:rPr lang="en-AU" sz="2400" dirty="0" err="1" smtClean="0"/>
              <a:t>kraju</a:t>
            </a:r>
            <a:r>
              <a:rPr lang="en-AU" sz="2400" dirty="0" smtClean="0"/>
              <a:t> </a:t>
            </a:r>
            <a:r>
              <a:rPr lang="en-AU" sz="2400" dirty="0" err="1" smtClean="0"/>
              <a:t>pochodzenia</a:t>
            </a:r>
            <a:r>
              <a:rPr lang="en-AU" sz="2400" dirty="0" smtClean="0"/>
              <a:t>) (</a:t>
            </a:r>
            <a:r>
              <a:rPr lang="en-AU" sz="2400" i="1" dirty="0" smtClean="0"/>
              <a:t>Distance from country of origin</a:t>
            </a:r>
            <a:r>
              <a:rPr lang="en-AU" sz="2400" dirty="0" smtClean="0"/>
              <a:t>)</a:t>
            </a:r>
          </a:p>
          <a:p>
            <a:r>
              <a:rPr lang="en-AU" sz="2400" dirty="0" err="1" smtClean="0"/>
              <a:t>Globalizacja</a:t>
            </a:r>
            <a:r>
              <a:rPr lang="en-AU" sz="2400" dirty="0" smtClean="0"/>
              <a:t>, </a:t>
            </a:r>
            <a:r>
              <a:rPr lang="en-AU" sz="2400" dirty="0" err="1" smtClean="0"/>
              <a:t>nowe</a:t>
            </a:r>
            <a:r>
              <a:rPr lang="en-AU" sz="2400" dirty="0" smtClean="0"/>
              <a:t> </a:t>
            </a:r>
            <a:r>
              <a:rPr lang="en-AU" sz="2400" dirty="0" err="1" smtClean="0"/>
              <a:t>technologie</a:t>
            </a:r>
            <a:r>
              <a:rPr lang="en-AU" sz="2400" dirty="0" smtClean="0"/>
              <a:t> </a:t>
            </a:r>
            <a:r>
              <a:rPr lang="en-AU" sz="2400" dirty="0" err="1" smtClean="0"/>
              <a:t>komunikacyjne</a:t>
            </a:r>
            <a:r>
              <a:rPr lang="en-AU" sz="2400" dirty="0" smtClean="0"/>
              <a:t> (</a:t>
            </a:r>
            <a:r>
              <a:rPr lang="en-AU" sz="2400" i="1" dirty="0" smtClean="0"/>
              <a:t>Globalisation </a:t>
            </a:r>
            <a:r>
              <a:rPr lang="en-AU" sz="2400" i="1" dirty="0" smtClean="0"/>
              <a:t>and </a:t>
            </a:r>
            <a:r>
              <a:rPr lang="en-AU" sz="2400" i="1" dirty="0" err="1" smtClean="0"/>
              <a:t>informatisation</a:t>
            </a:r>
            <a:r>
              <a:rPr lang="en-AU" sz="2400" dirty="0" smtClean="0"/>
              <a:t>) (</a:t>
            </a:r>
            <a:r>
              <a:rPr lang="en-AU" sz="2400" dirty="0" err="1" smtClean="0"/>
              <a:t>Dębski</a:t>
            </a:r>
            <a:r>
              <a:rPr lang="en-AU" sz="2400" dirty="0" smtClean="0"/>
              <a:t> 2009)</a:t>
            </a:r>
          </a:p>
          <a:p>
            <a:endParaRPr lang="en-A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2571745"/>
            <a:ext cx="8229600" cy="2571768"/>
          </a:xfrm>
        </p:spPr>
        <p:txBody>
          <a:bodyPr/>
          <a:lstStyle/>
          <a:p>
            <a:pPr>
              <a:buNone/>
            </a:pPr>
            <a:r>
              <a:rPr lang="en-AU" dirty="0" smtClean="0"/>
              <a:t>	</a:t>
            </a:r>
            <a:r>
              <a:rPr lang="en-AU" b="1" dirty="0" err="1" smtClean="0"/>
              <a:t>Nie</a:t>
            </a:r>
            <a:r>
              <a:rPr lang="en-AU" b="1" dirty="0" smtClean="0"/>
              <a:t> ma </a:t>
            </a:r>
            <a:r>
              <a:rPr lang="en-AU" b="1" dirty="0" err="1" smtClean="0"/>
              <a:t>jednego</a:t>
            </a:r>
            <a:r>
              <a:rPr lang="en-AU" b="1" dirty="0" smtClean="0"/>
              <a:t> </a:t>
            </a:r>
            <a:r>
              <a:rPr lang="en-AU" b="1" dirty="0" err="1" smtClean="0"/>
              <a:t>rodzaju</a:t>
            </a:r>
            <a:r>
              <a:rPr lang="en-AU" b="1" dirty="0" smtClean="0"/>
              <a:t> </a:t>
            </a:r>
            <a:r>
              <a:rPr lang="en-AU" b="1" dirty="0" err="1" smtClean="0"/>
              <a:t>dwujęzyczności</a:t>
            </a:r>
            <a:r>
              <a:rPr lang="en-AU" b="1" dirty="0" smtClean="0"/>
              <a:t>, a  </a:t>
            </a:r>
            <a:r>
              <a:rPr lang="en-AU" b="1" dirty="0" err="1" smtClean="0"/>
              <a:t>sytuacja</a:t>
            </a:r>
            <a:r>
              <a:rPr lang="en-AU" b="1" dirty="0" smtClean="0"/>
              <a:t> </a:t>
            </a:r>
            <a:r>
              <a:rPr lang="en-AU" b="1" dirty="0" err="1" smtClean="0"/>
              <a:t>każdej</a:t>
            </a:r>
            <a:r>
              <a:rPr lang="en-AU" b="1" dirty="0" smtClean="0"/>
              <a:t> </a:t>
            </a:r>
            <a:r>
              <a:rPr lang="en-AU" b="1" dirty="0" err="1" smtClean="0"/>
              <a:t>osoby</a:t>
            </a:r>
            <a:r>
              <a:rPr lang="en-AU" b="1" dirty="0" smtClean="0"/>
              <a:t> </a:t>
            </a:r>
            <a:r>
              <a:rPr lang="en-AU" b="1" dirty="0" err="1" smtClean="0"/>
              <a:t>dwujęzycznej</a:t>
            </a:r>
            <a:r>
              <a:rPr lang="en-AU" b="1" dirty="0" smtClean="0"/>
              <a:t> jest </a:t>
            </a:r>
            <a:r>
              <a:rPr lang="en-AU" b="1" dirty="0" err="1" smtClean="0"/>
              <a:t>inna</a:t>
            </a:r>
            <a:r>
              <a:rPr lang="en-AU" b="1" dirty="0" smtClean="0"/>
              <a:t>.</a:t>
            </a:r>
          </a:p>
          <a:p>
            <a:pPr>
              <a:buNone/>
            </a:pPr>
            <a:r>
              <a:rPr lang="en-AU" b="1" dirty="0" smtClean="0"/>
              <a:t>	Bilingualism is not uniform, </a:t>
            </a:r>
            <a:r>
              <a:rPr lang="en-AU" b="1" dirty="0" smtClean="0"/>
              <a:t>and the </a:t>
            </a:r>
            <a:r>
              <a:rPr lang="en-AU" b="1" dirty="0" smtClean="0"/>
              <a:t>situation of every bilingual person is different. </a:t>
            </a:r>
            <a:endParaRPr lang="en-A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AU" sz="3600" b="1" dirty="0" smtClean="0"/>
              <a:t>Becoming a bilingual person</a:t>
            </a:r>
            <a:endParaRPr lang="en-AU" sz="3600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28596" y="2000240"/>
            <a:ext cx="8229600" cy="4000528"/>
          </a:xfrm>
        </p:spPr>
        <p:txBody>
          <a:bodyPr>
            <a:normAutofit fontScale="92500" lnSpcReduction="20000"/>
          </a:bodyPr>
          <a:lstStyle/>
          <a:p>
            <a:r>
              <a:rPr lang="en-AU" sz="2400" dirty="0" err="1" smtClean="0"/>
              <a:t>Dwujęzyczność</a:t>
            </a:r>
            <a:r>
              <a:rPr lang="en-AU" sz="2400" dirty="0" smtClean="0"/>
              <a:t> </a:t>
            </a:r>
            <a:r>
              <a:rPr lang="en-AU" sz="2400" i="1" dirty="0" err="1" smtClean="0"/>
              <a:t>symultaniczna</a:t>
            </a:r>
            <a:r>
              <a:rPr lang="en-AU" sz="2400" dirty="0" smtClean="0"/>
              <a:t> (</a:t>
            </a:r>
            <a:r>
              <a:rPr lang="en-AU" sz="2400" dirty="0" err="1" smtClean="0"/>
              <a:t>równoczesny</a:t>
            </a:r>
            <a:r>
              <a:rPr lang="en-AU" sz="2400" dirty="0" smtClean="0"/>
              <a:t>) (</a:t>
            </a:r>
            <a:r>
              <a:rPr lang="en-AU" sz="2400" i="1" dirty="0" smtClean="0"/>
              <a:t>Simultaneous bilingualism</a:t>
            </a:r>
            <a:r>
              <a:rPr lang="en-AU" sz="2400" dirty="0" smtClean="0"/>
              <a:t>)</a:t>
            </a:r>
          </a:p>
          <a:p>
            <a:r>
              <a:rPr lang="en-AU" sz="2400" dirty="0" err="1" smtClean="0"/>
              <a:t>Dwujęzyczność</a:t>
            </a:r>
            <a:r>
              <a:rPr lang="en-AU" sz="2400" dirty="0" smtClean="0"/>
              <a:t> </a:t>
            </a:r>
            <a:r>
              <a:rPr lang="en-AU" sz="2400" i="1" dirty="0" err="1" smtClean="0"/>
              <a:t>sukcesywna</a:t>
            </a:r>
            <a:r>
              <a:rPr lang="en-AU" sz="2400" dirty="0" smtClean="0"/>
              <a:t> (</a:t>
            </a:r>
            <a:r>
              <a:rPr lang="en-AU" sz="2400" dirty="0" err="1" smtClean="0"/>
              <a:t>gdy</a:t>
            </a:r>
            <a:r>
              <a:rPr lang="en-AU" sz="2400" dirty="0" smtClean="0"/>
              <a:t> </a:t>
            </a:r>
            <a:r>
              <a:rPr lang="en-AU" sz="2400" dirty="0" err="1" smtClean="0"/>
              <a:t>język</a:t>
            </a:r>
            <a:r>
              <a:rPr lang="en-AU" sz="2400" dirty="0" smtClean="0"/>
              <a:t> </a:t>
            </a:r>
            <a:r>
              <a:rPr lang="en-AU" sz="2400" dirty="0" err="1" smtClean="0"/>
              <a:t>drugi</a:t>
            </a:r>
            <a:r>
              <a:rPr lang="en-AU" sz="2400" dirty="0" smtClean="0"/>
              <a:t> </a:t>
            </a:r>
            <a:r>
              <a:rPr lang="en-AU" sz="2400" dirty="0" err="1" smtClean="0"/>
              <a:t>nabywany</a:t>
            </a:r>
            <a:r>
              <a:rPr lang="en-AU" sz="2400" dirty="0" smtClean="0"/>
              <a:t> jest </a:t>
            </a:r>
            <a:r>
              <a:rPr lang="en-AU" sz="2400" dirty="0" err="1" smtClean="0"/>
              <a:t>po</a:t>
            </a:r>
            <a:r>
              <a:rPr lang="en-AU" sz="2400" dirty="0" smtClean="0"/>
              <a:t> </a:t>
            </a:r>
            <a:r>
              <a:rPr lang="en-AU" sz="2400" dirty="0" err="1" smtClean="0"/>
              <a:t>uprzednim</a:t>
            </a:r>
            <a:r>
              <a:rPr lang="en-AU" sz="2400" dirty="0" smtClean="0"/>
              <a:t> </a:t>
            </a:r>
            <a:r>
              <a:rPr lang="en-AU" sz="2400" dirty="0" err="1" smtClean="0"/>
              <a:t>częściowym</a:t>
            </a:r>
            <a:r>
              <a:rPr lang="en-AU" sz="2400" dirty="0" smtClean="0"/>
              <a:t> </a:t>
            </a:r>
            <a:r>
              <a:rPr lang="en-AU" sz="2400" dirty="0" err="1" smtClean="0"/>
              <a:t>opanowaniu</a:t>
            </a:r>
            <a:r>
              <a:rPr lang="en-AU" sz="2400" dirty="0" smtClean="0"/>
              <a:t> </a:t>
            </a:r>
            <a:r>
              <a:rPr lang="en-AU" sz="2400" dirty="0" err="1" smtClean="0"/>
              <a:t>języka</a:t>
            </a:r>
            <a:r>
              <a:rPr lang="en-AU" sz="2400" dirty="0" smtClean="0"/>
              <a:t> </a:t>
            </a:r>
            <a:r>
              <a:rPr lang="en-AU" sz="2400" dirty="0" err="1" smtClean="0"/>
              <a:t>pierwszego</a:t>
            </a:r>
            <a:r>
              <a:rPr lang="en-AU" sz="2400" dirty="0" smtClean="0"/>
              <a:t>) (</a:t>
            </a:r>
            <a:r>
              <a:rPr lang="en-AU" sz="2400" i="1" dirty="0" smtClean="0"/>
              <a:t>Successive bilingualism</a:t>
            </a:r>
            <a:r>
              <a:rPr lang="en-AU" sz="2400" dirty="0" smtClean="0"/>
              <a:t>) </a:t>
            </a:r>
          </a:p>
          <a:p>
            <a:r>
              <a:rPr lang="en-AU" sz="2400" dirty="0" err="1" smtClean="0"/>
              <a:t>Dwujęzyczność</a:t>
            </a:r>
            <a:r>
              <a:rPr lang="en-AU" sz="2400" dirty="0" smtClean="0"/>
              <a:t> </a:t>
            </a:r>
            <a:r>
              <a:rPr lang="en-AU" sz="2400" i="1" dirty="0" err="1" smtClean="0"/>
              <a:t>pełna</a:t>
            </a:r>
            <a:r>
              <a:rPr lang="en-AU" sz="2400" dirty="0" smtClean="0"/>
              <a:t> – </a:t>
            </a:r>
            <a:r>
              <a:rPr lang="en-AU" sz="2400" dirty="0" err="1" smtClean="0"/>
              <a:t>gdy</a:t>
            </a:r>
            <a:r>
              <a:rPr lang="en-AU" sz="2400" dirty="0" smtClean="0"/>
              <a:t> J2 </a:t>
            </a:r>
            <a:r>
              <a:rPr lang="en-AU" sz="2400" dirty="0" err="1" smtClean="0"/>
              <a:t>rozwinął</a:t>
            </a:r>
            <a:r>
              <a:rPr lang="en-AU" sz="2400" dirty="0" smtClean="0"/>
              <a:t> </a:t>
            </a:r>
            <a:r>
              <a:rPr lang="en-AU" sz="2400" dirty="0" err="1" smtClean="0"/>
              <a:t>się</a:t>
            </a:r>
            <a:r>
              <a:rPr lang="en-AU" sz="2400" dirty="0" smtClean="0"/>
              <a:t> w </a:t>
            </a:r>
            <a:r>
              <a:rPr lang="en-AU" sz="2400" dirty="0" err="1" smtClean="0"/>
              <a:t>mowie</a:t>
            </a:r>
            <a:r>
              <a:rPr lang="en-AU" sz="2400" dirty="0" smtClean="0"/>
              <a:t> </a:t>
            </a:r>
            <a:r>
              <a:rPr lang="en-AU" sz="2400" dirty="0" err="1" smtClean="0"/>
              <a:t>i</a:t>
            </a:r>
            <a:r>
              <a:rPr lang="en-AU" sz="2400" dirty="0" smtClean="0"/>
              <a:t> </a:t>
            </a:r>
            <a:r>
              <a:rPr lang="en-AU" sz="2400" dirty="0" err="1" smtClean="0"/>
              <a:t>piśmie</a:t>
            </a:r>
            <a:r>
              <a:rPr lang="en-AU" sz="2400" dirty="0" smtClean="0"/>
              <a:t> w </a:t>
            </a:r>
            <a:r>
              <a:rPr lang="en-AU" sz="2400" dirty="0" err="1" smtClean="0"/>
              <a:t>obrębie</a:t>
            </a:r>
            <a:r>
              <a:rPr lang="en-AU" sz="2400" dirty="0" smtClean="0"/>
              <a:t> </a:t>
            </a:r>
            <a:r>
              <a:rPr lang="en-AU" sz="2400" dirty="0" err="1" smtClean="0"/>
              <a:t>wszystkich</a:t>
            </a:r>
            <a:r>
              <a:rPr lang="en-AU" sz="2400" dirty="0" smtClean="0"/>
              <a:t> </a:t>
            </a:r>
            <a:r>
              <a:rPr lang="en-AU" sz="2400" dirty="0" err="1" smtClean="0"/>
              <a:t>sprawności</a:t>
            </a:r>
            <a:r>
              <a:rPr lang="en-AU" sz="2400" dirty="0" smtClean="0"/>
              <a:t> </a:t>
            </a:r>
            <a:r>
              <a:rPr lang="en-AU" sz="2400" dirty="0" err="1" smtClean="0"/>
              <a:t>językowych</a:t>
            </a:r>
            <a:r>
              <a:rPr lang="en-AU" sz="2400" dirty="0" smtClean="0"/>
              <a:t> </a:t>
            </a:r>
            <a:r>
              <a:rPr lang="en-AU" sz="2400" dirty="0" err="1" smtClean="0"/>
              <a:t>i</a:t>
            </a:r>
            <a:r>
              <a:rPr lang="en-AU" sz="2400" dirty="0" smtClean="0"/>
              <a:t> </a:t>
            </a:r>
            <a:r>
              <a:rPr lang="en-AU" sz="2400" dirty="0" err="1" smtClean="0"/>
              <a:t>ról</a:t>
            </a:r>
            <a:r>
              <a:rPr lang="en-AU" sz="2400" dirty="0" smtClean="0"/>
              <a:t> </a:t>
            </a:r>
            <a:r>
              <a:rPr lang="en-AU" sz="2400" dirty="0" err="1" smtClean="0"/>
              <a:t>społecznych</a:t>
            </a:r>
            <a:r>
              <a:rPr lang="en-AU" sz="2400" dirty="0" smtClean="0"/>
              <a:t> (</a:t>
            </a:r>
            <a:r>
              <a:rPr lang="en-AU" sz="2400" i="1" dirty="0" smtClean="0"/>
              <a:t>Full bilingualism</a:t>
            </a:r>
            <a:r>
              <a:rPr lang="en-AU" sz="2400" dirty="0" smtClean="0"/>
              <a:t>)</a:t>
            </a:r>
          </a:p>
          <a:p>
            <a:r>
              <a:rPr lang="en-AU" sz="2400" dirty="0" err="1" smtClean="0"/>
              <a:t>Dwujęzyczność</a:t>
            </a:r>
            <a:r>
              <a:rPr lang="en-AU" sz="2400" dirty="0" smtClean="0"/>
              <a:t> </a:t>
            </a:r>
            <a:r>
              <a:rPr lang="en-AU" sz="2400" i="1" dirty="0" err="1" smtClean="0"/>
              <a:t>zrównoważona</a:t>
            </a:r>
            <a:r>
              <a:rPr lang="en-AU" sz="2400" i="1" dirty="0" smtClean="0"/>
              <a:t> </a:t>
            </a:r>
            <a:r>
              <a:rPr lang="en-AU" sz="2400" dirty="0" smtClean="0"/>
              <a:t>– </a:t>
            </a:r>
            <a:r>
              <a:rPr lang="en-AU" sz="2400" dirty="0" err="1" smtClean="0"/>
              <a:t>gdy</a:t>
            </a:r>
            <a:r>
              <a:rPr lang="en-AU" sz="2400" dirty="0" smtClean="0"/>
              <a:t> </a:t>
            </a:r>
            <a:r>
              <a:rPr lang="en-AU" sz="2400" dirty="0" err="1" smtClean="0"/>
              <a:t>stopień</a:t>
            </a:r>
            <a:r>
              <a:rPr lang="en-AU" sz="2400" dirty="0" smtClean="0"/>
              <a:t> </a:t>
            </a:r>
            <a:r>
              <a:rPr lang="en-AU" sz="2400" dirty="0" err="1" smtClean="0"/>
              <a:t>kompetencji</a:t>
            </a:r>
            <a:r>
              <a:rPr lang="en-AU" sz="2400" dirty="0" smtClean="0"/>
              <a:t> w </a:t>
            </a:r>
            <a:r>
              <a:rPr lang="en-AU" sz="2400" dirty="0" err="1" smtClean="0"/>
              <a:t>obydwu</a:t>
            </a:r>
            <a:r>
              <a:rPr lang="en-AU" sz="2400" dirty="0" smtClean="0"/>
              <a:t> </a:t>
            </a:r>
            <a:r>
              <a:rPr lang="en-AU" sz="2400" dirty="0" err="1" smtClean="0"/>
              <a:t>językach</a:t>
            </a:r>
            <a:r>
              <a:rPr lang="en-AU" sz="2400" dirty="0" smtClean="0"/>
              <a:t> jest w </a:t>
            </a:r>
            <a:r>
              <a:rPr lang="en-AU" sz="2400" dirty="0" err="1" smtClean="0"/>
              <a:t>przybliżeniu</a:t>
            </a:r>
            <a:r>
              <a:rPr lang="en-AU" sz="2400" dirty="0" smtClean="0"/>
              <a:t> </a:t>
            </a:r>
            <a:r>
              <a:rPr lang="en-AU" sz="2400" dirty="0" err="1" smtClean="0"/>
              <a:t>taki</a:t>
            </a:r>
            <a:r>
              <a:rPr lang="en-AU" sz="2400" dirty="0" smtClean="0"/>
              <a:t> </a:t>
            </a:r>
            <a:r>
              <a:rPr lang="en-AU" sz="2400" dirty="0" err="1" smtClean="0"/>
              <a:t>sam</a:t>
            </a:r>
            <a:r>
              <a:rPr lang="en-AU" sz="2400" dirty="0" smtClean="0"/>
              <a:t> (</a:t>
            </a:r>
            <a:r>
              <a:rPr lang="en-AU" sz="2400" i="1" dirty="0" smtClean="0"/>
              <a:t>Balanced bilingualism</a:t>
            </a:r>
            <a:r>
              <a:rPr lang="en-AU" sz="2400" dirty="0" smtClean="0"/>
              <a:t>)</a:t>
            </a:r>
          </a:p>
          <a:p>
            <a:r>
              <a:rPr lang="en-AU" sz="2400" dirty="0" err="1" smtClean="0"/>
              <a:t>Dwujęzyczność</a:t>
            </a:r>
            <a:r>
              <a:rPr lang="en-AU" sz="2400" dirty="0" smtClean="0"/>
              <a:t> </a:t>
            </a:r>
            <a:r>
              <a:rPr lang="en-AU" sz="2400" i="1" dirty="0" err="1" smtClean="0"/>
              <a:t>funkcjonalna</a:t>
            </a:r>
            <a:r>
              <a:rPr lang="en-AU" sz="2400" dirty="0" smtClean="0"/>
              <a:t> – </a:t>
            </a:r>
            <a:r>
              <a:rPr lang="en-AU" sz="2400" dirty="0" err="1" smtClean="0"/>
              <a:t>gdy</a:t>
            </a:r>
            <a:r>
              <a:rPr lang="en-AU" sz="2400" dirty="0" smtClean="0"/>
              <a:t> </a:t>
            </a:r>
            <a:r>
              <a:rPr lang="en-AU" sz="2400" dirty="0" err="1" smtClean="0"/>
              <a:t>każdy</a:t>
            </a:r>
            <a:r>
              <a:rPr lang="en-AU" sz="2400" dirty="0" smtClean="0"/>
              <a:t> z </a:t>
            </a:r>
            <a:r>
              <a:rPr lang="en-AU" sz="2400" dirty="0" err="1" smtClean="0"/>
              <a:t>języków</a:t>
            </a:r>
            <a:r>
              <a:rPr lang="en-AU" sz="2400" dirty="0" smtClean="0"/>
              <a:t> </a:t>
            </a:r>
            <a:r>
              <a:rPr lang="en-AU" sz="2400" dirty="0" err="1" smtClean="0"/>
              <a:t>spełnia</a:t>
            </a:r>
            <a:r>
              <a:rPr lang="en-AU" sz="2400" dirty="0" smtClean="0"/>
              <a:t> </a:t>
            </a:r>
            <a:r>
              <a:rPr lang="en-AU" sz="2400" dirty="0" err="1" smtClean="0"/>
              <a:t>określone</a:t>
            </a:r>
            <a:r>
              <a:rPr lang="en-AU" sz="2400" dirty="0" smtClean="0"/>
              <a:t> </a:t>
            </a:r>
            <a:r>
              <a:rPr lang="en-AU" sz="2400" dirty="0" err="1" smtClean="0"/>
              <a:t>funkcje</a:t>
            </a:r>
            <a:r>
              <a:rPr lang="en-AU" sz="2400" dirty="0" smtClean="0"/>
              <a:t> </a:t>
            </a:r>
            <a:r>
              <a:rPr lang="en-AU" sz="2400" dirty="0" err="1" smtClean="0"/>
              <a:t>komunikacyjne</a:t>
            </a:r>
            <a:r>
              <a:rPr lang="en-AU" sz="2400" dirty="0" smtClean="0"/>
              <a:t> (</a:t>
            </a:r>
            <a:r>
              <a:rPr lang="en-AU" sz="2400" i="1" dirty="0" smtClean="0"/>
              <a:t>Functional bilingualism</a:t>
            </a:r>
            <a:r>
              <a:rPr lang="en-AU" sz="2400" dirty="0" smtClean="0"/>
              <a:t>)</a:t>
            </a:r>
          </a:p>
          <a:p>
            <a:endParaRPr lang="en-A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AU" sz="3600" b="1" dirty="0" smtClean="0"/>
              <a:t>Becoming a bilingual person</a:t>
            </a:r>
            <a:endParaRPr lang="en-AU" sz="3600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28596" y="2143117"/>
            <a:ext cx="8229600" cy="3571900"/>
          </a:xfrm>
        </p:spPr>
        <p:txBody>
          <a:bodyPr>
            <a:normAutofit/>
          </a:bodyPr>
          <a:lstStyle/>
          <a:p>
            <a:pPr>
              <a:buFontTx/>
              <a:buNone/>
            </a:pPr>
            <a:r>
              <a:rPr lang="en-AU" sz="2400" b="1" dirty="0" smtClean="0"/>
              <a:t>	</a:t>
            </a:r>
            <a:r>
              <a:rPr lang="en-AU" sz="2200" b="1" dirty="0" err="1" smtClean="0"/>
              <a:t>Sytuacje</a:t>
            </a:r>
            <a:r>
              <a:rPr lang="en-AU" sz="2200" b="1" dirty="0" smtClean="0"/>
              <a:t> </a:t>
            </a:r>
            <a:r>
              <a:rPr lang="en-AU" sz="2200" b="1" dirty="0" err="1" smtClean="0"/>
              <a:t>dziecka</a:t>
            </a:r>
            <a:r>
              <a:rPr lang="en-AU" sz="2200" b="1" dirty="0" smtClean="0"/>
              <a:t> </a:t>
            </a:r>
            <a:r>
              <a:rPr lang="en-AU" sz="2200" b="1" dirty="0" err="1" smtClean="0"/>
              <a:t>wielojęzycznego</a:t>
            </a:r>
            <a:r>
              <a:rPr lang="en-AU" sz="2200" b="1" dirty="0" smtClean="0"/>
              <a:t> </a:t>
            </a:r>
            <a:r>
              <a:rPr lang="en-AU" sz="2200" b="1" dirty="0" smtClean="0"/>
              <a:t>(</a:t>
            </a:r>
            <a:r>
              <a:rPr lang="en-AU" sz="2200" b="1" i="1" dirty="0" smtClean="0"/>
              <a:t>The d</a:t>
            </a:r>
            <a:r>
              <a:rPr lang="en-AU" sz="2200" b="1" i="1" dirty="0" smtClean="0"/>
              <a:t>ifferent </a:t>
            </a:r>
            <a:r>
              <a:rPr lang="en-AU" sz="2200" b="1" i="1" dirty="0" smtClean="0"/>
              <a:t>situations of a bilingual child</a:t>
            </a:r>
            <a:r>
              <a:rPr lang="en-AU" sz="2200" b="1" dirty="0" smtClean="0"/>
              <a:t>): </a:t>
            </a:r>
            <a:endParaRPr lang="en-AU" sz="2200" dirty="0" smtClean="0"/>
          </a:p>
          <a:p>
            <a:r>
              <a:rPr lang="en-AU" sz="2200" dirty="0" err="1" smtClean="0"/>
              <a:t>Jedno</a:t>
            </a:r>
            <a:r>
              <a:rPr lang="en-AU" sz="2200" dirty="0" smtClean="0"/>
              <a:t> z </a:t>
            </a:r>
            <a:r>
              <a:rPr lang="en-AU" sz="2200" dirty="0" err="1" smtClean="0"/>
              <a:t>rodziców</a:t>
            </a:r>
            <a:r>
              <a:rPr lang="en-AU" sz="2200" dirty="0" smtClean="0"/>
              <a:t> jest </a:t>
            </a:r>
            <a:r>
              <a:rPr lang="en-AU" sz="2200" dirty="0" err="1" smtClean="0"/>
              <a:t>imigrantem</a:t>
            </a:r>
            <a:r>
              <a:rPr lang="en-AU" sz="2200" dirty="0" smtClean="0"/>
              <a:t> (</a:t>
            </a:r>
            <a:r>
              <a:rPr lang="en-AU" sz="2200" i="1" dirty="0" smtClean="0"/>
              <a:t>One parent is an immigrant</a:t>
            </a:r>
            <a:r>
              <a:rPr lang="en-AU" sz="2200" dirty="0" smtClean="0"/>
              <a:t>)</a:t>
            </a:r>
          </a:p>
          <a:p>
            <a:r>
              <a:rPr lang="en-AU" sz="2200" dirty="0" err="1" smtClean="0"/>
              <a:t>Oboje</a:t>
            </a:r>
            <a:r>
              <a:rPr lang="en-AU" sz="2200" dirty="0" smtClean="0"/>
              <a:t> </a:t>
            </a:r>
            <a:r>
              <a:rPr lang="en-AU" sz="2200" dirty="0" err="1" smtClean="0"/>
              <a:t>rodzice</a:t>
            </a:r>
            <a:r>
              <a:rPr lang="en-AU" sz="2200" dirty="0" smtClean="0"/>
              <a:t> </a:t>
            </a:r>
            <a:r>
              <a:rPr lang="en-AU" sz="2200" dirty="0" err="1" smtClean="0"/>
              <a:t>są</a:t>
            </a:r>
            <a:r>
              <a:rPr lang="en-AU" sz="2200" dirty="0" smtClean="0"/>
              <a:t> </a:t>
            </a:r>
            <a:r>
              <a:rPr lang="en-AU" sz="2200" dirty="0" err="1" smtClean="0"/>
              <a:t>imigrantami</a:t>
            </a:r>
            <a:r>
              <a:rPr lang="en-AU" sz="2200" dirty="0" smtClean="0"/>
              <a:t> (</a:t>
            </a:r>
            <a:r>
              <a:rPr lang="en-AU" sz="2200" i="1" dirty="0" smtClean="0"/>
              <a:t>Both parents are immigrants</a:t>
            </a:r>
            <a:r>
              <a:rPr lang="en-AU" sz="2200" dirty="0" smtClean="0"/>
              <a:t>)</a:t>
            </a:r>
          </a:p>
          <a:p>
            <a:r>
              <a:rPr lang="en-AU" sz="2200" dirty="0" err="1" smtClean="0"/>
              <a:t>Rodzice</a:t>
            </a:r>
            <a:r>
              <a:rPr lang="en-AU" sz="2200" dirty="0" smtClean="0"/>
              <a:t> </a:t>
            </a:r>
            <a:r>
              <a:rPr lang="en-AU" sz="2200" dirty="0" err="1" smtClean="0"/>
              <a:t>są</a:t>
            </a:r>
            <a:r>
              <a:rPr lang="en-AU" sz="2200" dirty="0" smtClean="0"/>
              <a:t> </a:t>
            </a:r>
            <a:r>
              <a:rPr lang="en-AU" sz="2200" dirty="0" err="1" smtClean="0"/>
              <a:t>imigrantami</a:t>
            </a:r>
            <a:r>
              <a:rPr lang="en-AU" sz="2200" dirty="0" smtClean="0"/>
              <a:t> z </a:t>
            </a:r>
            <a:r>
              <a:rPr lang="en-AU" sz="2200" dirty="0" err="1" smtClean="0"/>
              <a:t>różnych</a:t>
            </a:r>
            <a:r>
              <a:rPr lang="en-AU" sz="2200" dirty="0" smtClean="0"/>
              <a:t> </a:t>
            </a:r>
            <a:r>
              <a:rPr lang="en-AU" sz="2200" dirty="0" err="1" smtClean="0"/>
              <a:t>krajów</a:t>
            </a:r>
            <a:r>
              <a:rPr lang="en-AU" sz="2200" dirty="0" smtClean="0"/>
              <a:t> w </a:t>
            </a:r>
            <a:r>
              <a:rPr lang="en-AU" sz="2200" dirty="0" err="1" smtClean="0"/>
              <a:t>kraju</a:t>
            </a:r>
            <a:r>
              <a:rPr lang="en-AU" sz="2200" dirty="0" smtClean="0"/>
              <a:t> </a:t>
            </a:r>
            <a:r>
              <a:rPr lang="en-AU" sz="2200" dirty="0" err="1" smtClean="0"/>
              <a:t>trzecim</a:t>
            </a:r>
            <a:r>
              <a:rPr lang="en-AU" sz="2200" dirty="0" smtClean="0"/>
              <a:t> (</a:t>
            </a:r>
            <a:r>
              <a:rPr lang="en-AU" sz="2200" i="1" dirty="0" smtClean="0"/>
              <a:t>Immigrant parents from two countries </a:t>
            </a:r>
            <a:r>
              <a:rPr lang="en-AU" sz="2200" i="1" dirty="0" smtClean="0"/>
              <a:t>living in </a:t>
            </a:r>
            <a:r>
              <a:rPr lang="en-AU" sz="2200" i="1" dirty="0" smtClean="0"/>
              <a:t>a third country</a:t>
            </a:r>
            <a:r>
              <a:rPr lang="en-AU" sz="2200" dirty="0" smtClean="0"/>
              <a:t>)</a:t>
            </a:r>
          </a:p>
          <a:p>
            <a:r>
              <a:rPr lang="en-AU" sz="2200" dirty="0" err="1" smtClean="0"/>
              <a:t>Rodzice</a:t>
            </a:r>
            <a:r>
              <a:rPr lang="en-AU" sz="2200" dirty="0" smtClean="0"/>
              <a:t> o </a:t>
            </a:r>
            <a:r>
              <a:rPr lang="en-AU" sz="2200" dirty="0" err="1" smtClean="0"/>
              <a:t>tej</a:t>
            </a:r>
            <a:r>
              <a:rPr lang="en-AU" sz="2200" dirty="0" smtClean="0"/>
              <a:t> </a:t>
            </a:r>
            <a:r>
              <a:rPr lang="en-AU" sz="2200" dirty="0" err="1" smtClean="0"/>
              <a:t>samej</a:t>
            </a:r>
            <a:r>
              <a:rPr lang="en-AU" sz="2200" dirty="0" smtClean="0"/>
              <a:t> </a:t>
            </a:r>
            <a:r>
              <a:rPr lang="en-AU" sz="2200" dirty="0" err="1" smtClean="0"/>
              <a:t>lub</a:t>
            </a:r>
            <a:r>
              <a:rPr lang="en-AU" sz="2200" dirty="0" smtClean="0"/>
              <a:t> </a:t>
            </a:r>
            <a:r>
              <a:rPr lang="en-AU" sz="2200" dirty="0" err="1" smtClean="0"/>
              <a:t>różnej</a:t>
            </a:r>
            <a:r>
              <a:rPr lang="en-AU" sz="2200" dirty="0" smtClean="0"/>
              <a:t> </a:t>
            </a:r>
            <a:r>
              <a:rPr lang="en-AU" sz="2200" dirty="0" err="1" smtClean="0"/>
              <a:t>przynależności</a:t>
            </a:r>
            <a:r>
              <a:rPr lang="en-AU" sz="2200" dirty="0" smtClean="0"/>
              <a:t> </a:t>
            </a:r>
            <a:r>
              <a:rPr lang="en-AU" sz="2200" dirty="0" err="1" smtClean="0"/>
              <a:t>etniczno-kulturowej</a:t>
            </a:r>
            <a:r>
              <a:rPr lang="en-AU" sz="2200" dirty="0" smtClean="0"/>
              <a:t> </a:t>
            </a:r>
            <a:r>
              <a:rPr lang="en-AU" sz="2200" dirty="0" err="1" smtClean="0"/>
              <a:t>często</a:t>
            </a:r>
            <a:r>
              <a:rPr lang="en-AU" sz="2200" dirty="0" smtClean="0"/>
              <a:t> </a:t>
            </a:r>
            <a:r>
              <a:rPr lang="en-AU" sz="2200" dirty="0" err="1" smtClean="0"/>
              <a:t>zmieniają</a:t>
            </a:r>
            <a:r>
              <a:rPr lang="en-AU" sz="2200" dirty="0" smtClean="0"/>
              <a:t> </a:t>
            </a:r>
            <a:r>
              <a:rPr lang="en-AU" sz="2200" dirty="0" err="1" smtClean="0"/>
              <a:t>kraj</a:t>
            </a:r>
            <a:r>
              <a:rPr lang="en-AU" sz="2200" dirty="0" smtClean="0"/>
              <a:t> </a:t>
            </a:r>
            <a:r>
              <a:rPr lang="en-AU" sz="2200" dirty="0" err="1" smtClean="0"/>
              <a:t>zamieszkania</a:t>
            </a:r>
            <a:r>
              <a:rPr lang="en-AU" sz="2200" dirty="0" smtClean="0"/>
              <a:t> (</a:t>
            </a:r>
            <a:r>
              <a:rPr lang="en-AU" sz="2200" i="1" dirty="0" smtClean="0"/>
              <a:t>Parents frequently changing country of residence</a:t>
            </a:r>
            <a:r>
              <a:rPr lang="en-AU" sz="2200" dirty="0" smtClean="0"/>
              <a:t>)</a:t>
            </a:r>
          </a:p>
          <a:p>
            <a:endParaRPr lang="en-A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3674</TotalTime>
  <Words>1850</Words>
  <Application>Microsoft Office PowerPoint</Application>
  <PresentationFormat>Pokaz na ekranie (4:3)</PresentationFormat>
  <Paragraphs>216</Paragraphs>
  <Slides>35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35</vt:i4>
      </vt:variant>
    </vt:vector>
  </HeadingPairs>
  <TitlesOfParts>
    <vt:vector size="36" baseType="lpstr">
      <vt:lpstr>Motyw pakietu Office</vt:lpstr>
      <vt:lpstr>Co opiekunowie powinni wiedzieć na temat dwujęzyczności i dwujęzycznego wychowania dzieci?  What caretakers should know about bilingualism and raising children bilingually?  </vt:lpstr>
      <vt:lpstr>Slajd 2</vt:lpstr>
      <vt:lpstr>Slajd 3</vt:lpstr>
      <vt:lpstr>Polish in the World</vt:lpstr>
      <vt:lpstr>Polish in the World</vt:lpstr>
      <vt:lpstr>Factors of Polish language maintenance/shift in Australia</vt:lpstr>
      <vt:lpstr>Slajd 7</vt:lpstr>
      <vt:lpstr>Becoming a bilingual person</vt:lpstr>
      <vt:lpstr>Becoming a bilingual person</vt:lpstr>
      <vt:lpstr>Becoming a bilingual person</vt:lpstr>
      <vt:lpstr>Factors affecting community language learning (examples)</vt:lpstr>
      <vt:lpstr>Critical (sensitive) period</vt:lpstr>
      <vt:lpstr>Personality, ability, cognitive style (examples)</vt:lpstr>
      <vt:lpstr>Motivation</vt:lpstr>
      <vt:lpstr>Environment, attitude</vt:lpstr>
      <vt:lpstr>Slajd 16</vt:lpstr>
      <vt:lpstr>Identity, culture, family </vt:lpstr>
      <vt:lpstr>Cognitive and language development</vt:lpstr>
      <vt:lpstr>Adulthood</vt:lpstr>
      <vt:lpstr>The value of Polish language: own research</vt:lpstr>
      <vt:lpstr>Wartość języka polskiego: badania własne</vt:lpstr>
      <vt:lpstr>Slajd 22</vt:lpstr>
      <vt:lpstr>Slajd 23</vt:lpstr>
      <vt:lpstr>  </vt:lpstr>
      <vt:lpstr>Slajd 25</vt:lpstr>
      <vt:lpstr>Slajd 26</vt:lpstr>
      <vt:lpstr>Slajd 27</vt:lpstr>
      <vt:lpstr>Slajd 28</vt:lpstr>
      <vt:lpstr>Slajd 29</vt:lpstr>
      <vt:lpstr>Slajd 30</vt:lpstr>
      <vt:lpstr>Slajd 31</vt:lpstr>
      <vt:lpstr>How can we help our child learn Polish?</vt:lpstr>
      <vt:lpstr>How can we help our child learn Polish?</vt:lpstr>
      <vt:lpstr>How can we help our child learn Polish?</vt:lpstr>
      <vt:lpstr>Slajd 35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 i jak badać w nauczaniu języków wspomaganym komputerowo</dc:title>
  <dc:creator>RobertD</dc:creator>
  <cp:lastModifiedBy>RobertD</cp:lastModifiedBy>
  <cp:revision>654</cp:revision>
  <dcterms:created xsi:type="dcterms:W3CDTF">2014-07-07T04:10:57Z</dcterms:created>
  <dcterms:modified xsi:type="dcterms:W3CDTF">2015-09-10T03:38:26Z</dcterms:modified>
</cp:coreProperties>
</file>